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7"/>
  </p:notesMasterIdLst>
  <p:sldIdLst>
    <p:sldId id="257" r:id="rId3"/>
    <p:sldId id="258" r:id="rId4"/>
    <p:sldId id="261" r:id="rId5"/>
    <p:sldId id="260" r:id="rId6"/>
    <p:sldId id="315" r:id="rId7"/>
    <p:sldId id="262" r:id="rId8"/>
    <p:sldId id="313" r:id="rId9"/>
    <p:sldId id="316" r:id="rId10"/>
    <p:sldId id="299" r:id="rId11"/>
    <p:sldId id="317" r:id="rId12"/>
    <p:sldId id="329" r:id="rId13"/>
    <p:sldId id="330" r:id="rId14"/>
    <p:sldId id="331" r:id="rId15"/>
    <p:sldId id="283" r:id="rId16"/>
    <p:sldId id="307" r:id="rId17"/>
    <p:sldId id="284" r:id="rId18"/>
    <p:sldId id="285" r:id="rId19"/>
    <p:sldId id="287" r:id="rId20"/>
    <p:sldId id="288" r:id="rId21"/>
    <p:sldId id="289" r:id="rId22"/>
    <p:sldId id="290" r:id="rId23"/>
    <p:sldId id="303" r:id="rId24"/>
    <p:sldId id="291" r:id="rId25"/>
    <p:sldId id="295" r:id="rId26"/>
    <p:sldId id="297" r:id="rId27"/>
    <p:sldId id="298" r:id="rId28"/>
    <p:sldId id="319" r:id="rId29"/>
    <p:sldId id="320" r:id="rId30"/>
    <p:sldId id="296" r:id="rId31"/>
    <p:sldId id="300" r:id="rId32"/>
    <p:sldId id="301" r:id="rId33"/>
    <p:sldId id="302" r:id="rId34"/>
    <p:sldId id="323" r:id="rId35"/>
    <p:sldId id="321" r:id="rId36"/>
    <p:sldId id="322" r:id="rId37"/>
    <p:sldId id="325" r:id="rId38"/>
    <p:sldId id="327" r:id="rId39"/>
    <p:sldId id="268" r:id="rId40"/>
    <p:sldId id="332" r:id="rId41"/>
    <p:sldId id="333" r:id="rId42"/>
    <p:sldId id="334" r:id="rId43"/>
    <p:sldId id="279" r:id="rId44"/>
    <p:sldId id="304" r:id="rId45"/>
    <p:sldId id="294" r:id="rId46"/>
  </p:sldIdLst>
  <p:sldSz cx="9144000" cy="6858000" type="screen4x3"/>
  <p:notesSz cx="6888163" cy="100187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88" autoAdjust="0"/>
  </p:normalViewPr>
  <p:slideViewPr>
    <p:cSldViewPr>
      <p:cViewPr>
        <p:scale>
          <a:sx n="75" d="100"/>
          <a:sy n="75" d="100"/>
        </p:scale>
        <p:origin x="-2580" y="-402"/>
      </p:cViewPr>
      <p:guideLst>
        <p:guide orient="horz" pos="2160"/>
        <p:guide pos="2880"/>
      </p:guideLst>
    </p:cSldViewPr>
  </p:slideViewPr>
  <p:notesTextViewPr>
    <p:cViewPr>
      <p:scale>
        <a:sx n="75" d="100"/>
        <a:sy n="75" d="100"/>
      </p:scale>
      <p:origin x="0" y="0"/>
    </p:cViewPr>
  </p:notesTextViewPr>
  <p:notesViewPr>
    <p:cSldViewPr>
      <p:cViewPr varScale="1">
        <p:scale>
          <a:sx n="77" d="100"/>
          <a:sy n="77" d="100"/>
        </p:scale>
        <p:origin x="-3960" y="-108"/>
      </p:cViewPr>
      <p:guideLst>
        <p:guide orient="horz" pos="3155"/>
        <p:guide pos="216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84871" cy="500936"/>
          </a:xfrm>
          <a:prstGeom prst="rect">
            <a:avLst/>
          </a:prstGeom>
        </p:spPr>
        <p:txBody>
          <a:bodyPr vert="horz" lIns="96606" tIns="48303" rIns="96606" bIns="48303" rtlCol="0"/>
          <a:lstStyle>
            <a:lvl1pPr algn="l">
              <a:defRPr sz="1300"/>
            </a:lvl1pPr>
          </a:lstStyle>
          <a:p>
            <a:endParaRPr lang="ko-KR" altLang="en-US"/>
          </a:p>
        </p:txBody>
      </p:sp>
      <p:sp>
        <p:nvSpPr>
          <p:cNvPr id="3" name="날짜 개체 틀 2"/>
          <p:cNvSpPr>
            <a:spLocks noGrp="1"/>
          </p:cNvSpPr>
          <p:nvPr>
            <p:ph type="dt" idx="1"/>
          </p:nvPr>
        </p:nvSpPr>
        <p:spPr>
          <a:xfrm>
            <a:off x="3901698" y="0"/>
            <a:ext cx="2984871" cy="500936"/>
          </a:xfrm>
          <a:prstGeom prst="rect">
            <a:avLst/>
          </a:prstGeom>
        </p:spPr>
        <p:txBody>
          <a:bodyPr vert="horz" lIns="96606" tIns="48303" rIns="96606" bIns="48303" rtlCol="0"/>
          <a:lstStyle>
            <a:lvl1pPr algn="r">
              <a:defRPr sz="1300"/>
            </a:lvl1pPr>
          </a:lstStyle>
          <a:p>
            <a:fld id="{4B4FE8D3-1139-4814-BE5A-7C70F0CEADF8}" type="datetimeFigureOut">
              <a:rPr lang="ko-KR" altLang="en-US" smtClean="0"/>
              <a:t>2021-04-22</a:t>
            </a:fld>
            <a:endParaRPr lang="ko-KR" altLang="en-US"/>
          </a:p>
        </p:txBody>
      </p:sp>
      <p:sp>
        <p:nvSpPr>
          <p:cNvPr id="4" name="슬라이드 이미지 개체 틀 3"/>
          <p:cNvSpPr>
            <a:spLocks noGrp="1" noRot="1" noChangeAspect="1"/>
          </p:cNvSpPr>
          <p:nvPr>
            <p:ph type="sldImg" idx="2"/>
          </p:nvPr>
        </p:nvSpPr>
        <p:spPr>
          <a:xfrm>
            <a:off x="939800" y="750888"/>
            <a:ext cx="5008563" cy="3757612"/>
          </a:xfrm>
          <a:prstGeom prst="rect">
            <a:avLst/>
          </a:prstGeom>
          <a:noFill/>
          <a:ln w="12700">
            <a:solidFill>
              <a:prstClr val="black"/>
            </a:solidFill>
          </a:ln>
        </p:spPr>
        <p:txBody>
          <a:bodyPr vert="horz" lIns="96606" tIns="48303" rIns="96606" bIns="48303" rtlCol="0" anchor="ctr"/>
          <a:lstStyle/>
          <a:p>
            <a:endParaRPr lang="ko-KR" altLang="en-US"/>
          </a:p>
        </p:txBody>
      </p:sp>
      <p:sp>
        <p:nvSpPr>
          <p:cNvPr id="5" name="슬라이드 노트 개체 틀 4"/>
          <p:cNvSpPr>
            <a:spLocks noGrp="1"/>
          </p:cNvSpPr>
          <p:nvPr>
            <p:ph type="body" sz="quarter" idx="3"/>
          </p:nvPr>
        </p:nvSpPr>
        <p:spPr>
          <a:xfrm>
            <a:off x="688817" y="4758889"/>
            <a:ext cx="5510530" cy="4508421"/>
          </a:xfrm>
          <a:prstGeom prst="rect">
            <a:avLst/>
          </a:prstGeom>
        </p:spPr>
        <p:txBody>
          <a:bodyPr vert="horz" lIns="96606" tIns="48303" rIns="96606" bIns="48303"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516038"/>
            <a:ext cx="2984871" cy="500936"/>
          </a:xfrm>
          <a:prstGeom prst="rect">
            <a:avLst/>
          </a:prstGeom>
        </p:spPr>
        <p:txBody>
          <a:bodyPr vert="horz" lIns="96606" tIns="48303" rIns="96606" bIns="48303" rtlCol="0" anchor="b"/>
          <a:lstStyle>
            <a:lvl1pPr algn="l">
              <a:defRPr sz="1300"/>
            </a:lvl1pPr>
          </a:lstStyle>
          <a:p>
            <a:endParaRPr lang="ko-KR" altLang="en-US"/>
          </a:p>
        </p:txBody>
      </p:sp>
      <p:sp>
        <p:nvSpPr>
          <p:cNvPr id="7" name="슬라이드 번호 개체 틀 6"/>
          <p:cNvSpPr>
            <a:spLocks noGrp="1"/>
          </p:cNvSpPr>
          <p:nvPr>
            <p:ph type="sldNum" sz="quarter" idx="5"/>
          </p:nvPr>
        </p:nvSpPr>
        <p:spPr>
          <a:xfrm>
            <a:off x="3901698" y="9516038"/>
            <a:ext cx="2984871" cy="500936"/>
          </a:xfrm>
          <a:prstGeom prst="rect">
            <a:avLst/>
          </a:prstGeom>
        </p:spPr>
        <p:txBody>
          <a:bodyPr vert="horz" lIns="96606" tIns="48303" rIns="96606" bIns="48303" rtlCol="0" anchor="b"/>
          <a:lstStyle>
            <a:lvl1pPr algn="r">
              <a:defRPr sz="1300"/>
            </a:lvl1pPr>
          </a:lstStyle>
          <a:p>
            <a:fld id="{69EA9ABA-09B9-4A9D-B209-8315AE7506C2}" type="slidenum">
              <a:rPr lang="ko-KR" altLang="en-US" smtClean="0"/>
              <a:t>‹#›</a:t>
            </a:fld>
            <a:endParaRPr lang="ko-KR" altLang="en-US"/>
          </a:p>
        </p:txBody>
      </p:sp>
    </p:spTree>
    <p:extLst>
      <p:ext uri="{BB962C8B-B14F-4D97-AF65-F5344CB8AC3E}">
        <p14:creationId xmlns:p14="http://schemas.microsoft.com/office/powerpoint/2010/main" val="427766486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blog.naver.com/mirim920/221996408801"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blog.naver.com/mirim92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a:t>
            </a:fld>
            <a:endParaRPr lang="ko-KR" altLang="en-US">
              <a:solidFill>
                <a:prstClr val="black"/>
              </a:solidFill>
            </a:endParaRPr>
          </a:p>
        </p:txBody>
      </p:sp>
    </p:spTree>
    <p:extLst>
      <p:ext uri="{BB962C8B-B14F-4D97-AF65-F5344CB8AC3E}">
        <p14:creationId xmlns:p14="http://schemas.microsoft.com/office/powerpoint/2010/main" val="329926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latinLnBrk="0"/>
            <a:r>
              <a:rPr lang="ko-KR" altLang="en-US" sz="1300" dirty="0" err="1" smtClean="0"/>
              <a:t>표면실장형</a:t>
            </a:r>
            <a:r>
              <a:rPr lang="en-US" altLang="ko-KR" sz="1300" dirty="0" smtClean="0"/>
              <a:t>(SMD) </a:t>
            </a:r>
            <a:r>
              <a:rPr lang="ko-KR" altLang="en-US" sz="1300" dirty="0" smtClean="0"/>
              <a:t>제품은 이와 같은 환경 </a:t>
            </a:r>
            <a:r>
              <a:rPr lang="en-US" altLang="ko-KR" sz="1300" dirty="0" smtClean="0"/>
              <a:t>TEST</a:t>
            </a:r>
            <a:r>
              <a:rPr lang="ko-KR" altLang="en-US" sz="1300" dirty="0" smtClean="0"/>
              <a:t> 전 </a:t>
            </a:r>
            <a:r>
              <a:rPr lang="en-US" altLang="ko-KR" sz="1300" dirty="0" smtClean="0"/>
              <a:t>precondition</a:t>
            </a:r>
            <a:r>
              <a:rPr lang="ko-KR" altLang="en-US" sz="1300" dirty="0" smtClean="0"/>
              <a:t>을 진행하는데</a:t>
            </a:r>
            <a:r>
              <a:rPr lang="en-US" altLang="ko-KR" sz="1300" dirty="0" smtClean="0"/>
              <a:t>, precondition</a:t>
            </a:r>
            <a:r>
              <a:rPr lang="ko-KR" altLang="en-US" sz="1300" dirty="0" smtClean="0"/>
              <a:t>이란 제품을 </a:t>
            </a:r>
            <a:r>
              <a:rPr lang="en-US" altLang="ko-KR" sz="1300" dirty="0" smtClean="0"/>
              <a:t>board</a:t>
            </a:r>
            <a:r>
              <a:rPr lang="ko-KR" altLang="en-US" sz="1300" dirty="0" smtClean="0"/>
              <a:t>에 </a:t>
            </a:r>
            <a:r>
              <a:rPr lang="ko-KR" altLang="en-US" sz="1300" dirty="0" err="1" smtClean="0"/>
              <a:t>실장하는</a:t>
            </a:r>
            <a:r>
              <a:rPr lang="ko-KR" altLang="en-US" sz="1300" dirty="0" smtClean="0"/>
              <a:t> 공정을 모사하는 것입니다</a:t>
            </a:r>
            <a:r>
              <a:rPr lang="en-US" altLang="ko-KR" sz="1300" dirty="0" smtClean="0"/>
              <a:t>. </a:t>
            </a:r>
          </a:p>
          <a:p>
            <a:pPr latinLnBrk="0"/>
            <a:r>
              <a:rPr lang="en-US" altLang="ko-KR" sz="1300" dirty="0" smtClean="0"/>
              <a:t>Precondition</a:t>
            </a:r>
            <a:r>
              <a:rPr lang="ko-KR" altLang="en-US" sz="1300" dirty="0" smtClean="0"/>
              <a:t>은 시료를 건조하기 위한 </a:t>
            </a:r>
            <a:r>
              <a:rPr lang="en-US" altLang="ko-KR" sz="1300" dirty="0" smtClean="0"/>
              <a:t>bake </a:t>
            </a:r>
            <a:r>
              <a:rPr lang="ko-KR" altLang="en-US" sz="1300" dirty="0" smtClean="0"/>
              <a:t>과정</a:t>
            </a:r>
            <a:r>
              <a:rPr lang="en-US" altLang="ko-KR" sz="1300" dirty="0" smtClean="0"/>
              <a:t>, </a:t>
            </a:r>
            <a:r>
              <a:rPr lang="ko-KR" altLang="en-US" sz="1300" dirty="0" smtClean="0"/>
              <a:t>규정된 수준으로 수분을 유입시키는 </a:t>
            </a:r>
            <a:r>
              <a:rPr lang="en-US" altLang="ko-KR" sz="1300" dirty="0" smtClean="0"/>
              <a:t>soak </a:t>
            </a:r>
            <a:r>
              <a:rPr lang="ko-KR" altLang="en-US" sz="1300" dirty="0" smtClean="0"/>
              <a:t>과정</a:t>
            </a:r>
            <a:r>
              <a:rPr lang="en-US" altLang="ko-KR" sz="1300" dirty="0" smtClean="0"/>
              <a:t>, Reflow 3 cycle </a:t>
            </a:r>
            <a:r>
              <a:rPr lang="ko-KR" altLang="en-US" sz="1300" dirty="0" smtClean="0"/>
              <a:t>과정으로 구성됩니다</a:t>
            </a:r>
            <a:r>
              <a:rPr lang="en-US" altLang="ko-KR" sz="1300" dirty="0" smtClean="0"/>
              <a:t>. </a:t>
            </a:r>
          </a:p>
          <a:p>
            <a:pPr latinLnBrk="0"/>
            <a:r>
              <a:rPr lang="en-US" altLang="ko-KR" sz="1300" dirty="0" smtClean="0"/>
              <a:t>Precondition </a:t>
            </a:r>
            <a:r>
              <a:rPr lang="ko-KR" altLang="en-US" sz="1300" dirty="0" smtClean="0"/>
              <a:t>후 특성시험을 하고</a:t>
            </a:r>
            <a:r>
              <a:rPr lang="en-US" altLang="ko-KR" sz="1300" dirty="0" smtClean="0"/>
              <a:t>, </a:t>
            </a:r>
            <a:r>
              <a:rPr lang="ko-KR" altLang="en-US" sz="1300" dirty="0" smtClean="0"/>
              <a:t>이때 발견된 불량은 </a:t>
            </a:r>
            <a:r>
              <a:rPr lang="en-US" altLang="ko-KR" sz="1300" dirty="0" smtClean="0"/>
              <a:t>precondition failure</a:t>
            </a:r>
            <a:r>
              <a:rPr lang="ko-KR" altLang="en-US" sz="1300" dirty="0" smtClean="0"/>
              <a:t>로 판정합니다</a:t>
            </a:r>
            <a:r>
              <a:rPr lang="en-US" altLang="ko-KR" sz="1300" dirty="0" smtClean="0"/>
              <a:t>. </a:t>
            </a:r>
          </a:p>
          <a:p>
            <a:pPr latinLnBrk="0"/>
            <a:r>
              <a:rPr lang="en-US" altLang="ko-KR" sz="1300" dirty="0" smtClean="0"/>
              <a:t>Precondition</a:t>
            </a:r>
            <a:r>
              <a:rPr lang="ko-KR" altLang="en-US" sz="1300" dirty="0" smtClean="0"/>
              <a:t>불량은</a:t>
            </a:r>
            <a:r>
              <a:rPr lang="en-US" altLang="ko-KR" sz="1300" dirty="0" smtClean="0"/>
              <a:t>, </a:t>
            </a:r>
            <a:r>
              <a:rPr lang="ko-KR" altLang="en-US" sz="1300" dirty="0" smtClean="0"/>
              <a:t>제품이 실장공정에서 발생하는 고온을 견디지 못한다는 의미이기 때문에 심각한 문제로 분류합니다</a:t>
            </a:r>
            <a:endParaRPr lang="en-US" altLang="ko-KR" sz="1300" dirty="0" smtClean="0"/>
          </a:p>
          <a:p>
            <a:pPr latinLnBrk="0"/>
            <a:endParaRPr lang="en-US" altLang="ko-KR" sz="1300" dirty="0" smtClean="0"/>
          </a:p>
          <a:p>
            <a:pPr latinLnBrk="0"/>
            <a:r>
              <a:rPr lang="ko-KR" altLang="en-US" sz="1300" dirty="0" smtClean="0"/>
              <a:t>제품에 </a:t>
            </a:r>
            <a:r>
              <a:rPr lang="ko-KR" altLang="en-US" sz="1300" dirty="0" err="1"/>
              <a:t>실장된</a:t>
            </a:r>
            <a:r>
              <a:rPr lang="ko-KR" altLang="en-US" sz="1300" dirty="0"/>
              <a:t> </a:t>
            </a:r>
            <a:r>
              <a:rPr lang="en-US" altLang="ko-KR" sz="1300" dirty="0"/>
              <a:t>SMD package</a:t>
            </a:r>
            <a:r>
              <a:rPr lang="ko-KR" altLang="en-US" sz="1300" dirty="0"/>
              <a:t>의 신뢰성을 확인해야 하는데</a:t>
            </a:r>
            <a:r>
              <a:rPr lang="en-US" altLang="ko-KR" sz="1300" dirty="0"/>
              <a:t>, </a:t>
            </a:r>
            <a:r>
              <a:rPr lang="ko-KR" altLang="en-US" sz="1300" dirty="0"/>
              <a:t>제품에서 시료를 떼어낸다는 것이 어렵습니다</a:t>
            </a:r>
            <a:r>
              <a:rPr lang="en-US" altLang="ko-KR" sz="1300" dirty="0"/>
              <a:t>. (</a:t>
            </a:r>
            <a:r>
              <a:rPr lang="ko-KR" altLang="en-US" sz="1300" dirty="0"/>
              <a:t>물리적 </a:t>
            </a:r>
            <a:r>
              <a:rPr lang="en-US" altLang="ko-KR" sz="1300" dirty="0"/>
              <a:t>damage</a:t>
            </a:r>
            <a:r>
              <a:rPr lang="ko-KR" altLang="en-US" sz="1300" dirty="0"/>
              <a:t>를 피할 수 없습니다</a:t>
            </a:r>
            <a:r>
              <a:rPr lang="en-US" altLang="ko-KR" sz="1300" dirty="0"/>
              <a:t>.) </a:t>
            </a:r>
            <a:endParaRPr lang="en-US" altLang="ko-KR" sz="1300" dirty="0" smtClean="0"/>
          </a:p>
          <a:p>
            <a:pPr latinLnBrk="0"/>
            <a:r>
              <a:rPr lang="ko-KR" altLang="en-US" sz="1300" dirty="0" smtClean="0"/>
              <a:t>따라서 </a:t>
            </a:r>
            <a:r>
              <a:rPr lang="ko-KR" altLang="en-US" sz="1300" dirty="0" err="1"/>
              <a:t>단품상태의</a:t>
            </a:r>
            <a:r>
              <a:rPr lang="ko-KR" altLang="en-US" sz="1300" dirty="0"/>
              <a:t> 패키지에 </a:t>
            </a:r>
            <a:r>
              <a:rPr lang="en-US" altLang="ko-KR" sz="1300" dirty="0"/>
              <a:t>PCB </a:t>
            </a:r>
            <a:r>
              <a:rPr lang="ko-KR" altLang="en-US" sz="1300" dirty="0"/>
              <a:t>조립</a:t>
            </a:r>
            <a:r>
              <a:rPr lang="en-US" altLang="ko-KR" sz="1300" dirty="0"/>
              <a:t>(reflow)</a:t>
            </a:r>
            <a:r>
              <a:rPr lang="ko-KR" altLang="en-US" sz="1300" dirty="0"/>
              <a:t>과정에서 발생한 온도 </a:t>
            </a:r>
            <a:r>
              <a:rPr lang="en-US" altLang="ko-KR" sz="1300" dirty="0"/>
              <a:t>profile</a:t>
            </a:r>
            <a:r>
              <a:rPr lang="ko-KR" altLang="en-US" sz="1300" dirty="0"/>
              <a:t>을 인가해서 신뢰성시험 시료를 준비하게 됩니다 </a:t>
            </a:r>
            <a:r>
              <a:rPr lang="en-US" altLang="ko-KR" sz="1300" dirty="0"/>
              <a:t>(</a:t>
            </a:r>
            <a:r>
              <a:rPr lang="ko-KR" altLang="en-US" sz="1300" dirty="0"/>
              <a:t>아래 이미지 참고</a:t>
            </a:r>
            <a:r>
              <a:rPr lang="en-US" altLang="ko-KR" sz="1300" dirty="0"/>
              <a:t>). </a:t>
            </a:r>
            <a:endParaRPr lang="en-US" altLang="ko-KR" sz="1300" dirty="0" smtClean="0"/>
          </a:p>
          <a:p>
            <a:pPr latinLnBrk="0"/>
            <a:r>
              <a:rPr lang="ko-KR" altLang="en-US" sz="1300" dirty="0" smtClean="0"/>
              <a:t>대기중의 수분을 </a:t>
            </a:r>
            <a:r>
              <a:rPr lang="ko-KR" altLang="en-US" sz="1300" dirty="0" err="1" smtClean="0"/>
              <a:t>흡습한</a:t>
            </a:r>
            <a:r>
              <a:rPr lang="ko-KR" altLang="en-US" sz="1300" dirty="0" smtClean="0"/>
              <a:t> 반도체 시료가 </a:t>
            </a:r>
            <a:r>
              <a:rPr lang="en-US" altLang="ko-KR" sz="1300" dirty="0" smtClean="0"/>
              <a:t>PCB</a:t>
            </a:r>
            <a:r>
              <a:rPr lang="ko-KR" altLang="en-US" sz="1300" dirty="0" smtClean="0"/>
              <a:t>에 </a:t>
            </a:r>
            <a:r>
              <a:rPr lang="ko-KR" altLang="en-US" sz="1300" dirty="0" err="1" smtClean="0"/>
              <a:t>실장되는</a:t>
            </a:r>
            <a:r>
              <a:rPr lang="ko-KR" altLang="en-US" sz="1300" dirty="0" smtClean="0"/>
              <a:t> 과정에서 </a:t>
            </a:r>
            <a:r>
              <a:rPr lang="en-US" altLang="ko-KR" sz="1300" dirty="0" smtClean="0"/>
              <a:t>crack</a:t>
            </a:r>
            <a:r>
              <a:rPr lang="ko-KR" altLang="en-US" sz="1300" dirty="0" smtClean="0"/>
              <a:t>이나 </a:t>
            </a:r>
            <a:r>
              <a:rPr lang="en-US" altLang="ko-KR" sz="1300" dirty="0" smtClean="0"/>
              <a:t>delamination </a:t>
            </a:r>
            <a:r>
              <a:rPr lang="ko-KR" altLang="en-US" sz="1300" dirty="0" smtClean="0"/>
              <a:t>과 같은 치명적인 불량을</a:t>
            </a:r>
            <a:r>
              <a:rPr lang="ko-KR" altLang="en-US" sz="1300" baseline="0" dirty="0" smtClean="0"/>
              <a:t> 유발함</a:t>
            </a:r>
            <a:r>
              <a:rPr lang="en-US" altLang="ko-KR" sz="1300" baseline="0" dirty="0" smtClean="0"/>
              <a:t>.</a:t>
            </a:r>
          </a:p>
          <a:p>
            <a:pPr latinLnBrk="0"/>
            <a:r>
              <a:rPr lang="ko-KR" altLang="en-US" sz="1300" baseline="0" dirty="0" smtClean="0"/>
              <a:t>반도체 신뢰성 </a:t>
            </a:r>
            <a:r>
              <a:rPr lang="en-US" altLang="ko-KR" sz="1300" baseline="0" dirty="0" smtClean="0"/>
              <a:t>TEST</a:t>
            </a:r>
            <a:r>
              <a:rPr lang="ko-KR" altLang="en-US" sz="1300" baseline="0" dirty="0" smtClean="0"/>
              <a:t>는 이 수분이 반도체에 어떤 영향을 미치는가 그리고 반도체가 수분에 얼마만큼 잘 견디는가를 알아보는데 주 목적이 있다고 할 수 있다</a:t>
            </a:r>
            <a:r>
              <a:rPr lang="en-US" altLang="ko-KR" sz="1300" baseline="0" dirty="0" smtClean="0"/>
              <a:t>.</a:t>
            </a:r>
            <a:endParaRPr lang="en-US" altLang="ko-KR" sz="1300" dirty="0" smtClean="0"/>
          </a:p>
          <a:p>
            <a:pPr latinLnBrk="0"/>
            <a:endParaRPr lang="en-US" altLang="ko-KR" sz="1300" dirty="0"/>
          </a:p>
          <a:p>
            <a:endParaRPr lang="en-US" altLang="ko-KR" sz="1300" dirty="0"/>
          </a:p>
          <a:p>
            <a:r>
              <a:rPr lang="en-US" altLang="ko-KR" sz="1300" dirty="0"/>
              <a:t>JESD22-A113 “Preconditioning of Plastic Surface Mount Devices Prior to Reliability Testing” </a:t>
            </a:r>
            <a:r>
              <a:rPr lang="ko-KR" altLang="en-US" sz="1300" dirty="0"/>
              <a:t>또는 </a:t>
            </a:r>
            <a:r>
              <a:rPr lang="en-US" altLang="ko-KR" sz="1300" dirty="0"/>
              <a:t>“Preconditioning of </a:t>
            </a:r>
            <a:r>
              <a:rPr lang="en-US" altLang="ko-KR" sz="1300" dirty="0" err="1"/>
              <a:t>Nonhermetic</a:t>
            </a:r>
            <a:r>
              <a:rPr lang="en-US" altLang="ko-KR" sz="1300" dirty="0"/>
              <a:t> Surface Mount Devices prior to Reliability Testing”</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10</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latinLnBrk="0"/>
            <a:r>
              <a:rPr lang="ko-KR" altLang="en-US" sz="1200" b="0" i="0" u="none" strike="noStrike" kern="1200" dirty="0" smtClean="0">
                <a:solidFill>
                  <a:schemeClr val="tx1"/>
                </a:solidFill>
                <a:effectLst/>
                <a:latin typeface="+mn-lt"/>
                <a:ea typeface="+mn-ea"/>
                <a:cs typeface="+mn-cs"/>
              </a:rPr>
              <a:t>  습도는 기기에 불량을 일으키는 주요한 환경 인자 중에 하나인 것이다</a:t>
            </a:r>
            <a:r>
              <a:rPr lang="en-US" altLang="ko-KR" sz="1200" b="0" i="0" u="none" strike="noStrike" kern="1200" dirty="0" smtClean="0">
                <a:solidFill>
                  <a:schemeClr val="tx1"/>
                </a:solidFill>
                <a:effectLst/>
                <a:latin typeface="+mn-lt"/>
                <a:ea typeface="+mn-ea"/>
                <a:cs typeface="+mn-cs"/>
              </a:rPr>
              <a:t>.</a:t>
            </a:r>
            <a:r>
              <a:rPr lang="ko-KR" altLang="en-US" sz="1400" dirty="0" smtClean="0"/>
              <a:t> </a:t>
            </a:r>
            <a:endParaRPr lang="en-US" altLang="ko-KR" sz="1400" dirty="0" smtClean="0"/>
          </a:p>
          <a:p>
            <a:pPr latinLnBrk="0"/>
            <a:endParaRPr lang="en-US" altLang="ko-KR" sz="1300" dirty="0" smtClean="0"/>
          </a:p>
          <a:p>
            <a:pPr latinLnBrk="0"/>
            <a:r>
              <a:rPr lang="ko-KR" altLang="en-US" sz="1300" dirty="0" smtClean="0"/>
              <a:t>일반적으로 </a:t>
            </a:r>
            <a:r>
              <a:rPr lang="ko-KR" altLang="en-US" sz="1300" dirty="0" err="1"/>
              <a:t>표면실장형</a:t>
            </a:r>
            <a:r>
              <a:rPr lang="ko-KR" altLang="en-US" sz="1300" dirty="0"/>
              <a:t> 제품 </a:t>
            </a:r>
            <a:r>
              <a:rPr lang="en-US" altLang="ko-KR" sz="1300" dirty="0"/>
              <a:t>(SMD)</a:t>
            </a:r>
            <a:r>
              <a:rPr lang="ko-KR" altLang="en-US" sz="1300" dirty="0"/>
              <a:t>는 다음과 같은 요소로 더욱 </a:t>
            </a:r>
            <a:r>
              <a:rPr lang="en-US" altLang="ko-KR" sz="1300" dirty="0"/>
              <a:t>popcorn cracking </a:t>
            </a:r>
            <a:r>
              <a:rPr lang="ko-KR" altLang="en-US" sz="1300" dirty="0"/>
              <a:t>확률 높게 나타납니다</a:t>
            </a:r>
            <a:r>
              <a:rPr lang="en-US" altLang="ko-KR" sz="1300" dirty="0"/>
              <a:t>.</a:t>
            </a:r>
          </a:p>
          <a:p>
            <a:pPr latinLnBrk="0"/>
            <a:r>
              <a:rPr lang="en-US" altLang="ko-KR" sz="1300" dirty="0"/>
              <a:t>1.SMD </a:t>
            </a:r>
            <a:r>
              <a:rPr lang="ko-KR" altLang="en-US" sz="1300" dirty="0"/>
              <a:t>제품은 얇기 때문에 보다 작은 힘으로도 분열이 발생</a:t>
            </a:r>
          </a:p>
          <a:p>
            <a:pPr latinLnBrk="0"/>
            <a:r>
              <a:rPr lang="en-US" altLang="ko-KR" sz="1300" dirty="0"/>
              <a:t>2,</a:t>
            </a:r>
            <a:r>
              <a:rPr lang="ko-KR" altLang="en-US" sz="1300" dirty="0"/>
              <a:t>보다 쉽게 수분을 흡수하고 수분을 유지함</a:t>
            </a:r>
          </a:p>
          <a:p>
            <a:pPr latinLnBrk="0"/>
            <a:r>
              <a:rPr lang="en-US" altLang="ko-KR" sz="1300" dirty="0"/>
              <a:t>3,SMD board mounting </a:t>
            </a:r>
            <a:r>
              <a:rPr lang="ko-KR" altLang="en-US" sz="1300" dirty="0"/>
              <a:t>작업에서 </a:t>
            </a:r>
            <a:r>
              <a:rPr lang="en-US" altLang="ko-KR" sz="1300" dirty="0"/>
              <a:t>molding compound</a:t>
            </a:r>
            <a:r>
              <a:rPr lang="ko-KR" altLang="en-US" sz="1300" dirty="0"/>
              <a:t>가 고온에 노출</a:t>
            </a:r>
          </a:p>
          <a:p>
            <a:endParaRPr lang="en-US" altLang="ko-KR" sz="1300" dirty="0"/>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11</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300" dirty="0" smtClean="0"/>
              <a:t>MSL</a:t>
            </a:r>
            <a:r>
              <a:rPr lang="ko-KR" altLang="en-US" sz="1300" dirty="0"/>
              <a:t>은 숫자로 표기하는데</a:t>
            </a:r>
            <a:r>
              <a:rPr lang="en-US" altLang="ko-KR" sz="1300" dirty="0"/>
              <a:t>, </a:t>
            </a:r>
            <a:r>
              <a:rPr lang="ko-KR" altLang="en-US" sz="1300" dirty="0" smtClean="0"/>
              <a:t>지정된 </a:t>
            </a:r>
            <a:r>
              <a:rPr lang="en-US" altLang="ko-KR" sz="1300" dirty="0" smtClean="0"/>
              <a:t>Level</a:t>
            </a:r>
            <a:r>
              <a:rPr lang="ko-KR" altLang="en-US" sz="1300" dirty="0" smtClean="0"/>
              <a:t>에 맞춰 </a:t>
            </a:r>
            <a:r>
              <a:rPr lang="en-US" altLang="ko-KR" sz="1300" dirty="0" smtClean="0"/>
              <a:t>precondition</a:t>
            </a:r>
            <a:r>
              <a:rPr lang="ko-KR" altLang="en-US" sz="1300" dirty="0" smtClean="0"/>
              <a:t>을 실시하게 됩니다</a:t>
            </a:r>
            <a:r>
              <a:rPr lang="en-US" altLang="ko-KR" sz="1300" dirty="0" smtClean="0"/>
              <a:t>.</a:t>
            </a:r>
          </a:p>
          <a:p>
            <a:r>
              <a:rPr lang="ko-KR" altLang="en-US" sz="1300" dirty="0" smtClean="0"/>
              <a:t>숫자가 </a:t>
            </a:r>
            <a:r>
              <a:rPr lang="ko-KR" altLang="en-US" sz="1300" dirty="0"/>
              <a:t>클수록 </a:t>
            </a:r>
            <a:r>
              <a:rPr lang="en-US" altLang="ko-KR" sz="1300" dirty="0"/>
              <a:t>popcorn cracking </a:t>
            </a:r>
            <a:r>
              <a:rPr lang="ko-KR" altLang="en-US" sz="1300" dirty="0"/>
              <a:t>발생확률이 높다는 의미입니다</a:t>
            </a:r>
            <a:r>
              <a:rPr lang="en-US" altLang="ko-KR" sz="1300" dirty="0"/>
              <a:t>. </a:t>
            </a:r>
            <a:r>
              <a:rPr lang="ko-KR" altLang="en-US" sz="1300" dirty="0"/>
              <a:t>예를 들어</a:t>
            </a:r>
            <a:r>
              <a:rPr lang="en-US" altLang="ko-KR" sz="1300" dirty="0"/>
              <a:t>, MSL 1</a:t>
            </a:r>
            <a:r>
              <a:rPr lang="ko-KR" altLang="en-US" sz="1300" dirty="0"/>
              <a:t>은 습기에 노출되는 시간과 관계없이 </a:t>
            </a:r>
            <a:r>
              <a:rPr lang="en-US" altLang="ko-KR" sz="1300" dirty="0"/>
              <a:t>popcorn cracking</a:t>
            </a:r>
            <a:r>
              <a:rPr lang="ko-KR" altLang="en-US" sz="1300" dirty="0"/>
              <a:t>에 대한 내성이 강하다는 뜻이고 </a:t>
            </a:r>
            <a:r>
              <a:rPr lang="en-US" altLang="ko-KR" sz="1300" dirty="0"/>
              <a:t>MSL 5</a:t>
            </a:r>
            <a:r>
              <a:rPr lang="ko-KR" altLang="en-US" sz="1300" dirty="0"/>
              <a:t>나 </a:t>
            </a:r>
            <a:r>
              <a:rPr lang="en-US" altLang="ko-KR" sz="1300" dirty="0"/>
              <a:t>6</a:t>
            </a:r>
            <a:r>
              <a:rPr lang="ko-KR" altLang="en-US" sz="1300" dirty="0"/>
              <a:t>은 수분과 관련된 분열발생 확률이 가장 높음을 나타냅니다</a:t>
            </a:r>
            <a:r>
              <a:rPr lang="en-US" altLang="ko-KR" sz="1300" dirty="0"/>
              <a:t>.</a:t>
            </a:r>
          </a:p>
          <a:p>
            <a:endParaRPr lang="en-US" altLang="ko-KR" sz="1300" dirty="0"/>
          </a:p>
          <a:p>
            <a:r>
              <a:rPr lang="en-US" altLang="ko-KR" sz="1300" dirty="0" smtClean="0"/>
              <a:t>WLCSP : Lv.1</a:t>
            </a:r>
          </a:p>
          <a:p>
            <a:endParaRPr lang="en-US" altLang="ko-KR" sz="1300" dirty="0"/>
          </a:p>
          <a:p>
            <a:r>
              <a:rPr lang="en-US" altLang="ko-KR" sz="1300" dirty="0"/>
              <a:t>The standard soak time is the sum of the default value of 24H for the semiconductor manufacturer's exposure time (MET) between bake and bag and the floor life or maximum time allowed out of the bag at the end user or distributor's facility.  For example, an MSL 3 package will require a standard soak time of 192 hours, which is 168 hours of floor life plus 24 hours between bake and bag at the semiconductor manufacturer.</a:t>
            </a:r>
          </a:p>
          <a:p>
            <a:r>
              <a:rPr lang="en-US" altLang="ko-KR" sz="1300" dirty="0"/>
              <a:t>   </a:t>
            </a:r>
          </a:p>
          <a:p>
            <a:endParaRPr lang="en-US" altLang="ko-KR" sz="1300" dirty="0"/>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12</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defTabSz="966064">
              <a:defRPr/>
            </a:pPr>
            <a:r>
              <a:rPr lang="en-US" altLang="ko-KR" dirty="0" smtClean="0"/>
              <a:t>-. </a:t>
            </a:r>
            <a:r>
              <a:rPr lang="ko-KR" altLang="en-US" dirty="0" err="1" smtClean="0"/>
              <a:t>불순문이</a:t>
            </a:r>
            <a:r>
              <a:rPr lang="ko-KR" altLang="en-US" dirty="0" smtClean="0"/>
              <a:t> 존재하는 상태에서 온도와 습도만으로도 충분히 금속부식을 촉진할 수 있지</a:t>
            </a:r>
            <a:r>
              <a:rPr lang="ko-KR" altLang="en-US" baseline="0" dirty="0" smtClean="0"/>
              <a:t>만 실제 사용자 환경에서의 수명을 </a:t>
            </a:r>
            <a:r>
              <a:rPr lang="ko-KR" altLang="en-US" baseline="0" dirty="0" smtClean="0"/>
              <a:t>모사하</a:t>
            </a:r>
            <a:r>
              <a:rPr lang="ko-KR" altLang="en-US" sz="1300" dirty="0" smtClean="0">
                <a:latin typeface="+mj-ea"/>
              </a:rPr>
              <a:t>여 </a:t>
            </a:r>
            <a:r>
              <a:rPr lang="ko-KR" altLang="en-US" sz="1300" dirty="0">
                <a:latin typeface="+mj-ea"/>
              </a:rPr>
              <a:t>부식을 유도하기 위하여 </a:t>
            </a:r>
            <a:r>
              <a:rPr lang="en-US" altLang="ko-KR" sz="1300" dirty="0">
                <a:latin typeface="+mj-ea"/>
              </a:rPr>
              <a:t>bias </a:t>
            </a:r>
            <a:r>
              <a:rPr lang="ko-KR" altLang="en-US" sz="1300" dirty="0">
                <a:latin typeface="+mj-ea"/>
              </a:rPr>
              <a:t>인가</a:t>
            </a:r>
            <a:r>
              <a:rPr lang="en-US" altLang="ko-KR" sz="1300" dirty="0" smtClean="0">
                <a:latin typeface="+mj-ea"/>
              </a:rPr>
              <a:t>.</a:t>
            </a:r>
            <a:r>
              <a:rPr lang="en-US" altLang="ko-KR" sz="1400" dirty="0" smtClean="0"/>
              <a:t> (Max Operating Voltage )</a:t>
            </a:r>
            <a:endParaRPr lang="en-US" altLang="ko-KR" sz="1300" dirty="0">
              <a:latin typeface="+mj-ea"/>
            </a:endParaRPr>
          </a:p>
          <a:p>
            <a:endParaRPr lang="en-US" altLang="ko-KR" baseline="0" dirty="0" smtClean="0"/>
          </a:p>
          <a:p>
            <a:r>
              <a:rPr lang="en-US" altLang="ko-KR" baseline="0" dirty="0" smtClean="0"/>
              <a:t>-. </a:t>
            </a:r>
            <a:r>
              <a:rPr lang="en-US" altLang="ko-KR" baseline="0" dirty="0" smtClean="0">
                <a:sym typeface="Wingdings" panose="05000000000000000000" pitchFamily="2" charset="2"/>
              </a:rPr>
              <a:t>Migration</a:t>
            </a:r>
            <a:r>
              <a:rPr lang="ko-KR" altLang="en-US" baseline="0" dirty="0" smtClean="0">
                <a:sym typeface="Wingdings" panose="05000000000000000000" pitchFamily="2" charset="2"/>
              </a:rPr>
              <a:t>은 </a:t>
            </a:r>
            <a:r>
              <a:rPr lang="en-US" altLang="ko-KR" baseline="0" dirty="0" smtClean="0">
                <a:sym typeface="Wingdings" panose="05000000000000000000" pitchFamily="2" charset="2"/>
              </a:rPr>
              <a:t>electro migration, stress migration, ion migration</a:t>
            </a:r>
            <a:r>
              <a:rPr lang="ko-KR" altLang="en-US" baseline="0" dirty="0" smtClean="0">
                <a:sym typeface="Wingdings" panose="05000000000000000000" pitchFamily="2" charset="2"/>
              </a:rPr>
              <a:t>이 있는데</a:t>
            </a:r>
            <a:r>
              <a:rPr lang="en-US" altLang="ko-KR" baseline="0" dirty="0" smtClean="0">
                <a:sym typeface="Wingdings" panose="05000000000000000000" pitchFamily="2" charset="2"/>
              </a:rPr>
              <a:t>, </a:t>
            </a:r>
            <a:r>
              <a:rPr lang="ko-KR" altLang="en-US" baseline="0" dirty="0" smtClean="0">
                <a:sym typeface="Wingdings" panose="05000000000000000000" pitchFamily="2" charset="2"/>
              </a:rPr>
              <a:t>수분과 관련된 것은 </a:t>
            </a:r>
            <a:r>
              <a:rPr lang="en-US" altLang="ko-KR" baseline="0" dirty="0" smtClean="0">
                <a:sym typeface="Wingdings" panose="05000000000000000000" pitchFamily="2" charset="2"/>
              </a:rPr>
              <a:t>ion migration</a:t>
            </a:r>
            <a:r>
              <a:rPr lang="ko-KR" altLang="en-US" baseline="0" dirty="0" smtClean="0">
                <a:sym typeface="Wingdings" panose="05000000000000000000" pitchFamily="2" charset="2"/>
              </a:rPr>
              <a:t>임</a:t>
            </a:r>
            <a:r>
              <a:rPr lang="en-US" altLang="ko-KR" baseline="0" dirty="0" smtClean="0">
                <a:sym typeface="Wingdings" panose="05000000000000000000" pitchFamily="2" charset="2"/>
              </a:rPr>
              <a:t>.</a:t>
            </a:r>
            <a:endParaRPr lang="en-US" altLang="ko-KR" baseline="0" dirty="0" smtClean="0"/>
          </a:p>
          <a:p>
            <a:r>
              <a:rPr lang="ko-KR" altLang="en-US" baseline="0" dirty="0" smtClean="0"/>
              <a:t>수분에 </a:t>
            </a:r>
            <a:r>
              <a:rPr lang="ko-KR" altLang="en-US" baseline="0" dirty="0" smtClean="0"/>
              <a:t>의해 전류가 흐르게 되고</a:t>
            </a:r>
            <a:r>
              <a:rPr lang="en-US" altLang="ko-KR" baseline="0" dirty="0" smtClean="0"/>
              <a:t>, </a:t>
            </a:r>
            <a:r>
              <a:rPr lang="ko-KR" altLang="en-US" baseline="0" dirty="0" smtClean="0"/>
              <a:t>이 내부에 흐르는 전류에 의해 </a:t>
            </a:r>
            <a:r>
              <a:rPr lang="en-US" altLang="ko-KR" baseline="0" dirty="0" smtClean="0"/>
              <a:t>ion</a:t>
            </a:r>
            <a:r>
              <a:rPr lang="ko-KR" altLang="en-US" baseline="0" dirty="0" smtClean="0"/>
              <a:t>들이 딸려 이탈하게 됩니다</a:t>
            </a:r>
            <a:r>
              <a:rPr lang="en-US" altLang="ko-KR" baseline="0" dirty="0" smtClean="0"/>
              <a:t>. </a:t>
            </a:r>
            <a:r>
              <a:rPr lang="en-US" altLang="ko-KR" baseline="0" dirty="0" smtClean="0">
                <a:sym typeface="Wingdings" panose="05000000000000000000" pitchFamily="2" charset="2"/>
              </a:rPr>
              <a:t> </a:t>
            </a:r>
            <a:r>
              <a:rPr lang="ko-KR" altLang="en-US" baseline="0" dirty="0" smtClean="0">
                <a:sym typeface="Wingdings" panose="05000000000000000000" pitchFamily="2" charset="2"/>
              </a:rPr>
              <a:t>회로 </a:t>
            </a:r>
            <a:r>
              <a:rPr lang="ko-KR" altLang="en-US" baseline="0" dirty="0" smtClean="0">
                <a:sym typeface="Wingdings" panose="05000000000000000000" pitchFamily="2" charset="2"/>
              </a:rPr>
              <a:t>단락</a:t>
            </a:r>
            <a:r>
              <a:rPr lang="en-US" altLang="ko-KR" baseline="0" dirty="0" smtClean="0">
                <a:sym typeface="Wingdings" panose="05000000000000000000" pitchFamily="2" charset="2"/>
              </a:rPr>
              <a:t>, </a:t>
            </a:r>
            <a:r>
              <a:rPr lang="ko-KR" altLang="en-US" baseline="0" dirty="0" smtClean="0">
                <a:sym typeface="Wingdings" panose="05000000000000000000" pitchFamily="2" charset="2"/>
              </a:rPr>
              <a:t>절연체 손상을 야기할 수 있음</a:t>
            </a:r>
            <a:r>
              <a:rPr lang="en-US" altLang="ko-KR" baseline="0" dirty="0" smtClean="0">
                <a:sym typeface="Wingdings" panose="05000000000000000000" pitchFamily="2" charset="2"/>
              </a:rPr>
              <a:t>. -&gt; </a:t>
            </a:r>
            <a:r>
              <a:rPr lang="ko-KR" altLang="en-US" baseline="0" dirty="0" smtClean="0">
                <a:sym typeface="Wingdings" panose="05000000000000000000" pitchFamily="2" charset="2"/>
              </a:rPr>
              <a:t>전기적으로는 </a:t>
            </a:r>
            <a:r>
              <a:rPr lang="en-US" altLang="ko-KR" baseline="0" dirty="0" smtClean="0">
                <a:sym typeface="Wingdings" panose="05000000000000000000" pitchFamily="2" charset="2"/>
              </a:rPr>
              <a:t>leakage </a:t>
            </a:r>
            <a:r>
              <a:rPr lang="ko-KR" altLang="en-US" baseline="0" dirty="0" smtClean="0">
                <a:sym typeface="Wingdings" panose="05000000000000000000" pitchFamily="2" charset="2"/>
              </a:rPr>
              <a:t>불량도 나타남</a:t>
            </a:r>
            <a:r>
              <a:rPr lang="en-US" altLang="ko-KR" baseline="0" dirty="0" smtClean="0">
                <a:sym typeface="Wingdings" panose="05000000000000000000" pitchFamily="2" charset="2"/>
              </a:rPr>
              <a:t>.</a:t>
            </a:r>
            <a:endParaRPr lang="en-US" altLang="ko-KR" baseline="0" dirty="0" smtClean="0"/>
          </a:p>
          <a:p>
            <a:endParaRPr lang="en-US" altLang="ko-KR" baseline="0" dirty="0" smtClean="0"/>
          </a:p>
          <a:p>
            <a:r>
              <a:rPr lang="en-US" altLang="ko-KR" baseline="0" dirty="0" smtClean="0"/>
              <a:t>-. SMD(</a:t>
            </a:r>
            <a:r>
              <a:rPr lang="ko-KR" altLang="en-US" baseline="0" dirty="0" err="1" smtClean="0"/>
              <a:t>표면실장형</a:t>
            </a:r>
            <a:r>
              <a:rPr lang="en-US" altLang="ko-KR" baseline="0" dirty="0" smtClean="0"/>
              <a:t>) </a:t>
            </a:r>
            <a:r>
              <a:rPr lang="ko-KR" altLang="en-US" baseline="0" dirty="0" smtClean="0"/>
              <a:t>제품은 </a:t>
            </a:r>
            <a:r>
              <a:rPr lang="en-US" altLang="ko-KR" baseline="0" dirty="0" smtClean="0"/>
              <a:t>THB</a:t>
            </a:r>
            <a:r>
              <a:rPr lang="ko-KR" altLang="en-US" baseline="0" dirty="0" smtClean="0"/>
              <a:t>를 하기 전에 </a:t>
            </a:r>
            <a:r>
              <a:rPr lang="en-US" altLang="ko-KR" baseline="0" dirty="0" smtClean="0"/>
              <a:t>precondition</a:t>
            </a:r>
            <a:r>
              <a:rPr lang="ko-KR" altLang="en-US" baseline="0" dirty="0" smtClean="0"/>
              <a:t>과정을 거친 후</a:t>
            </a:r>
            <a:r>
              <a:rPr lang="en-US" altLang="ko-KR" baseline="0" dirty="0" smtClean="0"/>
              <a:t>, bias(VCC max)</a:t>
            </a:r>
            <a:r>
              <a:rPr lang="ko-KR" altLang="en-US" baseline="0" dirty="0" smtClean="0"/>
              <a:t>를 인가하고 온도 </a:t>
            </a:r>
            <a:r>
              <a:rPr lang="en-US" altLang="ko-KR" baseline="0" dirty="0" smtClean="0"/>
              <a:t>85</a:t>
            </a:r>
            <a:r>
              <a:rPr lang="ko-KR" altLang="en-US" baseline="0" dirty="0" smtClean="0"/>
              <a:t>도</a:t>
            </a:r>
            <a:r>
              <a:rPr lang="en-US" altLang="ko-KR" baseline="0" dirty="0" smtClean="0"/>
              <a:t>, </a:t>
            </a:r>
            <a:r>
              <a:rPr lang="ko-KR" altLang="en-US" baseline="0" dirty="0" smtClean="0"/>
              <a:t>상대습도 </a:t>
            </a:r>
            <a:r>
              <a:rPr lang="en-US" altLang="ko-KR" baseline="0" dirty="0" smtClean="0"/>
              <a:t>85% </a:t>
            </a:r>
            <a:r>
              <a:rPr lang="ko-KR" altLang="en-US" baseline="0" dirty="0" smtClean="0"/>
              <a:t>조건으로 </a:t>
            </a:r>
            <a:r>
              <a:rPr lang="en-US" altLang="ko-KR" baseline="0" dirty="0" smtClean="0"/>
              <a:t>1000</a:t>
            </a:r>
            <a:r>
              <a:rPr lang="ko-KR" altLang="en-US" baseline="0" dirty="0" smtClean="0"/>
              <a:t>시간 실험</a:t>
            </a:r>
            <a:r>
              <a:rPr lang="en-US" altLang="ko-KR" baseline="0" dirty="0" smtClean="0"/>
              <a:t>.</a:t>
            </a:r>
          </a:p>
          <a:p>
            <a:r>
              <a:rPr lang="en-US" altLang="ko-KR" baseline="0" dirty="0" smtClean="0"/>
              <a:t>-. 1000</a:t>
            </a:r>
            <a:r>
              <a:rPr lang="ko-KR" altLang="en-US" baseline="0" dirty="0" smtClean="0"/>
              <a:t>시간을 쭉 하는 건 아니고</a:t>
            </a:r>
            <a:r>
              <a:rPr lang="en-US" altLang="ko-KR" baseline="0" dirty="0" smtClean="0"/>
              <a:t>, TEST</a:t>
            </a:r>
            <a:r>
              <a:rPr lang="ko-KR" altLang="en-US" baseline="0" dirty="0" smtClean="0"/>
              <a:t>를 진행하는 동안 원하는 시점에 중간측정을 실시해서 이상유무를 확인합니다</a:t>
            </a:r>
            <a:r>
              <a:rPr lang="en-US" altLang="ko-KR" baseline="0" dirty="0" smtClean="0"/>
              <a:t>.</a:t>
            </a:r>
          </a:p>
          <a:p>
            <a:r>
              <a:rPr lang="ko-KR" altLang="en-US" baseline="0" dirty="0" smtClean="0"/>
              <a:t> </a:t>
            </a:r>
            <a:endParaRPr lang="en-US" altLang="ko-KR" baseline="0" dirty="0" smtClean="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13</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latinLnBrk="0"/>
            <a:r>
              <a:rPr lang="en-US" altLang="ko-KR" sz="1300" dirty="0"/>
              <a:t>(THB) Test</a:t>
            </a:r>
            <a:r>
              <a:rPr lang="ko-KR" altLang="en-US" sz="1300" dirty="0"/>
              <a:t>의 긴 시험시간을 보완하기 위해서 개발된 시험입니다</a:t>
            </a:r>
            <a:r>
              <a:rPr lang="en-US" altLang="ko-KR" sz="1300" dirty="0"/>
              <a:t>. THB </a:t>
            </a:r>
            <a:r>
              <a:rPr lang="ko-KR" altLang="en-US" sz="1300" dirty="0"/>
              <a:t>시험시간이 </a:t>
            </a:r>
            <a:r>
              <a:rPr lang="en-US" altLang="ko-KR" sz="1300" dirty="0"/>
              <a:t>1000 </a:t>
            </a:r>
            <a:r>
              <a:rPr lang="ko-KR" altLang="en-US" sz="1300" dirty="0"/>
              <a:t>시간인 반면</a:t>
            </a:r>
            <a:r>
              <a:rPr lang="en-US" altLang="ko-KR" sz="1300" dirty="0"/>
              <a:t>, HAST</a:t>
            </a:r>
            <a:r>
              <a:rPr lang="ko-KR" altLang="en-US" sz="1300" dirty="0"/>
              <a:t>는 </a:t>
            </a:r>
            <a:r>
              <a:rPr lang="en-US" altLang="ko-KR" sz="1300" dirty="0"/>
              <a:t>96~264 </a:t>
            </a:r>
            <a:r>
              <a:rPr lang="ko-KR" altLang="en-US" sz="1300" dirty="0"/>
              <a:t>시간 내에 결과를 얻을 수 있습니다</a:t>
            </a:r>
            <a:r>
              <a:rPr lang="en-US" altLang="ko-KR" sz="1300" dirty="0"/>
              <a:t>. </a:t>
            </a:r>
            <a:r>
              <a:rPr lang="ko-KR" altLang="en-US" sz="1300" dirty="0"/>
              <a:t>이런 이유 때문에 최근에 </a:t>
            </a:r>
            <a:r>
              <a:rPr lang="en-US" altLang="ko-KR" sz="1300" dirty="0"/>
              <a:t>HAST</a:t>
            </a:r>
            <a:r>
              <a:rPr lang="ko-KR" altLang="en-US" sz="1300" dirty="0"/>
              <a:t>가 널리 이용되고 있습니다</a:t>
            </a:r>
            <a:r>
              <a:rPr lang="en-US" altLang="ko-KR" sz="1300" dirty="0"/>
              <a:t>.THB</a:t>
            </a:r>
            <a:r>
              <a:rPr lang="ko-KR" altLang="en-US" sz="1300" dirty="0"/>
              <a:t>와 마찬가지로 </a:t>
            </a:r>
            <a:r>
              <a:rPr lang="en-US" altLang="ko-KR" sz="1300" dirty="0"/>
              <a:t>HAST </a:t>
            </a:r>
            <a:r>
              <a:rPr lang="ko-KR" altLang="en-US" sz="1300" dirty="0"/>
              <a:t>역시 </a:t>
            </a:r>
            <a:r>
              <a:rPr lang="en-US" altLang="ko-KR" sz="1300" dirty="0"/>
              <a:t>die</a:t>
            </a:r>
            <a:r>
              <a:rPr lang="ko-KR" altLang="en-US" sz="1300" dirty="0"/>
              <a:t>의 </a:t>
            </a:r>
            <a:r>
              <a:rPr lang="en-US" altLang="ko-KR" sz="1300" dirty="0"/>
              <a:t>metal line</a:t>
            </a:r>
            <a:r>
              <a:rPr lang="ko-KR" altLang="en-US" sz="1300" dirty="0"/>
              <a:t>과 </a:t>
            </a:r>
            <a:r>
              <a:rPr lang="en-US" altLang="ko-KR" sz="1300" dirty="0"/>
              <a:t>thin film resistor </a:t>
            </a:r>
            <a:r>
              <a:rPr lang="ko-KR" altLang="en-US" sz="1300" dirty="0"/>
              <a:t>부식을 가속합니다</a:t>
            </a:r>
            <a:r>
              <a:rPr lang="en-US" altLang="ko-KR" sz="1300" dirty="0"/>
              <a:t>. </a:t>
            </a:r>
            <a:endParaRPr lang="en-US" altLang="ko-KR" sz="1300" dirty="0" smtClean="0"/>
          </a:p>
          <a:p>
            <a:pPr latinLnBrk="0"/>
            <a:endParaRPr lang="en-US" altLang="ko-KR" sz="1300" dirty="0" smtClean="0"/>
          </a:p>
          <a:p>
            <a:pPr latinLnBrk="0"/>
            <a:r>
              <a:rPr lang="ko-KR" altLang="en-US" sz="1300" dirty="0" smtClean="0"/>
              <a:t>특정 </a:t>
            </a:r>
            <a:r>
              <a:rPr lang="ko-KR" altLang="en-US" sz="1300" dirty="0"/>
              <a:t>공정에 변동이 생겼다면 부식내성</a:t>
            </a:r>
            <a:r>
              <a:rPr lang="en-US" altLang="ko-KR" sz="1300" dirty="0"/>
              <a:t>(corrosion resistance)</a:t>
            </a:r>
            <a:r>
              <a:rPr lang="ko-KR" altLang="en-US" sz="1300" dirty="0"/>
              <a:t>에 영향을 줄 수 있으므로 </a:t>
            </a:r>
            <a:r>
              <a:rPr lang="en-US" altLang="ko-KR" sz="1300" dirty="0"/>
              <a:t>HAST </a:t>
            </a:r>
            <a:r>
              <a:rPr lang="ko-KR" altLang="en-US" sz="1300" dirty="0"/>
              <a:t>시험을 권장합니다</a:t>
            </a:r>
            <a:r>
              <a:rPr lang="en-US" altLang="ko-KR" sz="1300" dirty="0"/>
              <a:t>. </a:t>
            </a:r>
            <a:endParaRPr lang="en-US" altLang="ko-KR" sz="1300" dirty="0" smtClean="0"/>
          </a:p>
          <a:p>
            <a:pPr latinLnBrk="0"/>
            <a:r>
              <a:rPr lang="ko-KR" altLang="en-US" sz="1300" dirty="0" smtClean="0"/>
              <a:t>즉</a:t>
            </a:r>
            <a:r>
              <a:rPr lang="en-US" altLang="ko-KR" sz="1300" dirty="0"/>
              <a:t>, </a:t>
            </a:r>
            <a:r>
              <a:rPr lang="ko-KR" altLang="en-US" sz="1300" dirty="0"/>
              <a:t>새로운 </a:t>
            </a:r>
            <a:r>
              <a:rPr lang="en-US" altLang="ko-KR" sz="1300" dirty="0"/>
              <a:t>fab process, package, site </a:t>
            </a:r>
            <a:r>
              <a:rPr lang="ko-KR" altLang="en-US" sz="1300" dirty="0"/>
              <a:t>이동 뿐 아니라 </a:t>
            </a:r>
            <a:r>
              <a:rPr lang="en-US" altLang="ko-KR" sz="1300" dirty="0"/>
              <a:t>molding compound, die </a:t>
            </a:r>
            <a:r>
              <a:rPr lang="en-US" altLang="ko-KR" sz="1300" dirty="0" err="1"/>
              <a:t>glassivation</a:t>
            </a:r>
            <a:r>
              <a:rPr lang="en-US" altLang="ko-KR" sz="1300" dirty="0"/>
              <a:t>, metallization, thin film resistor </a:t>
            </a:r>
            <a:r>
              <a:rPr lang="ko-KR" altLang="en-US" sz="1300" dirty="0"/>
              <a:t>등에 변화가 발생한 경우에도 </a:t>
            </a:r>
            <a:r>
              <a:rPr lang="en-US" altLang="ko-KR" sz="1300" dirty="0"/>
              <a:t>HAST </a:t>
            </a:r>
            <a:r>
              <a:rPr lang="ko-KR" altLang="en-US" sz="1300" dirty="0"/>
              <a:t>인증을 요구하게 됩니다</a:t>
            </a:r>
            <a:r>
              <a:rPr lang="en-US" altLang="ko-KR" sz="1300" dirty="0"/>
              <a:t>.</a:t>
            </a:r>
          </a:p>
          <a:p>
            <a:endParaRPr lang="en-US" altLang="ko-KR" sz="1300" dirty="0"/>
          </a:p>
          <a:p>
            <a:r>
              <a:rPr lang="en-US" altLang="ko-KR" sz="1300" dirty="0"/>
              <a:t>THB</a:t>
            </a:r>
            <a:r>
              <a:rPr lang="ko-KR" altLang="en-US" sz="1300" dirty="0"/>
              <a:t>나 </a:t>
            </a:r>
            <a:r>
              <a:rPr lang="en-US" altLang="ko-KR" sz="1300" dirty="0"/>
              <a:t>HAST</a:t>
            </a:r>
            <a:r>
              <a:rPr lang="ko-KR" altLang="en-US" sz="1300" dirty="0"/>
              <a:t>를 진행했다면 </a:t>
            </a:r>
            <a:r>
              <a:rPr lang="en-US" altLang="ko-KR" sz="1300" dirty="0" err="1"/>
              <a:t>uHAST</a:t>
            </a:r>
            <a:r>
              <a:rPr lang="ko-KR" altLang="en-US" sz="1300" dirty="0"/>
              <a:t>는 진행할 필요가 없습니다</a:t>
            </a:r>
            <a:r>
              <a:rPr lang="en-US" altLang="ko-KR" sz="1300" dirty="0"/>
              <a:t>.</a:t>
            </a:r>
          </a:p>
          <a:p>
            <a:endParaRPr lang="ko-KR" altLang="en-US" sz="1300"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14</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en-US" altLang="ko-KR" sz="1300" dirty="0" smtClean="0"/>
              <a:t>Autoclave </a:t>
            </a:r>
            <a:r>
              <a:rPr lang="ko-KR" altLang="en-US" sz="1300" dirty="0"/>
              <a:t>시험을 진행하는 동안 습도가 최고치에 달하기 때문에 </a:t>
            </a:r>
            <a:r>
              <a:rPr lang="en-US" altLang="ko-KR" sz="1300" dirty="0"/>
              <a:t>electrical leakage</a:t>
            </a:r>
            <a:r>
              <a:rPr lang="ko-KR" altLang="en-US" sz="1300" dirty="0"/>
              <a:t>가 발생할 수 있지만 이런 현상을 불량이라고 따로 규정해놓지 않은 상태에서는 불량개수에 포함</a:t>
            </a:r>
            <a:r>
              <a:rPr lang="en-US" altLang="ko-KR" sz="1300" dirty="0"/>
              <a:t>(count)</a:t>
            </a:r>
            <a:r>
              <a:rPr lang="ko-KR" altLang="en-US" sz="1300" dirty="0"/>
              <a:t>시키지 않습니다</a:t>
            </a:r>
            <a:r>
              <a:rPr lang="en-US" altLang="ko-KR" sz="1300" dirty="0"/>
              <a:t>. </a:t>
            </a:r>
            <a:r>
              <a:rPr lang="ko-KR" altLang="en-US" sz="1300" dirty="0"/>
              <a:t>부식이나 기타 영구적인 손상만 </a:t>
            </a:r>
            <a:r>
              <a:rPr lang="en-US" altLang="ko-KR" sz="1300" dirty="0"/>
              <a:t>PCT </a:t>
            </a:r>
            <a:r>
              <a:rPr lang="ko-KR" altLang="en-US" sz="1300" dirty="0"/>
              <a:t>불량이라고 정의합니다</a:t>
            </a:r>
            <a:r>
              <a:rPr lang="en-US" altLang="ko-KR" sz="1300" dirty="0"/>
              <a:t>.</a:t>
            </a:r>
          </a:p>
          <a:p>
            <a:endParaRPr lang="en-US" altLang="ko-KR" sz="1300" dirty="0"/>
          </a:p>
          <a:p>
            <a:pPr defTabSz="966064">
              <a:defRPr/>
            </a:pPr>
            <a:r>
              <a:rPr lang="ko-KR" altLang="en-US" sz="1300" dirty="0"/>
              <a:t>현재 국내 환경시험기 </a:t>
            </a:r>
            <a:r>
              <a:rPr lang="ko-KR" altLang="en-US" sz="1300" dirty="0" err="1"/>
              <a:t>업체중에는</a:t>
            </a:r>
            <a:r>
              <a:rPr lang="ko-KR" altLang="en-US" sz="1300" dirty="0"/>
              <a:t> </a:t>
            </a:r>
            <a:r>
              <a:rPr lang="en-US" altLang="ko-KR" sz="1300" dirty="0"/>
              <a:t>HAST</a:t>
            </a:r>
            <a:r>
              <a:rPr lang="ko-KR" altLang="en-US" sz="1300" dirty="0"/>
              <a:t>와 </a:t>
            </a:r>
            <a:r>
              <a:rPr lang="en-US" altLang="ko-KR" sz="1300" dirty="0"/>
              <a:t>PCT</a:t>
            </a:r>
            <a:r>
              <a:rPr lang="ko-KR" altLang="en-US" sz="1300" dirty="0"/>
              <a:t>를 혼용해서 사용하고 </a:t>
            </a:r>
            <a:r>
              <a:rPr lang="ko-KR" altLang="en-US" sz="1300" dirty="0" err="1"/>
              <a:t>있는경우가</a:t>
            </a:r>
            <a:r>
              <a:rPr lang="ko-KR" altLang="en-US" sz="1300" dirty="0"/>
              <a:t> 상당히 많습니다</a:t>
            </a:r>
            <a:r>
              <a:rPr lang="en-US" altLang="ko-KR" sz="1300" dirty="0"/>
              <a:t>. </a:t>
            </a:r>
            <a:r>
              <a:rPr lang="ko-KR" altLang="en-US" sz="1300" dirty="0"/>
              <a:t>따라서 시험기를 검토하실 때에 </a:t>
            </a:r>
            <a:r>
              <a:rPr lang="en-US" altLang="ko-KR" sz="1300" dirty="0"/>
              <a:t>PCT</a:t>
            </a:r>
            <a:r>
              <a:rPr lang="ko-KR" altLang="en-US" sz="1300" dirty="0"/>
              <a:t>와 </a:t>
            </a:r>
            <a:r>
              <a:rPr lang="en-US" altLang="ko-KR" sz="1300" dirty="0"/>
              <a:t>HAST</a:t>
            </a:r>
            <a:r>
              <a:rPr lang="ko-KR" altLang="en-US" sz="1300" dirty="0"/>
              <a:t>의 구분을 명확히 해서 검토하셔야 합니다</a:t>
            </a:r>
            <a:r>
              <a:rPr lang="en-US" altLang="ko-KR" sz="1300" dirty="0"/>
              <a:t>. </a:t>
            </a:r>
            <a:endParaRPr lang="en-US" altLang="ko-KR" sz="1300" dirty="0" smtClean="0"/>
          </a:p>
          <a:p>
            <a:pPr defTabSz="966064">
              <a:defRPr/>
            </a:pPr>
            <a:r>
              <a:rPr lang="ko-KR" altLang="en-US" sz="1300" dirty="0" smtClean="0"/>
              <a:t>일반적인 </a:t>
            </a:r>
            <a:r>
              <a:rPr lang="en-US" altLang="ko-KR" sz="1300" dirty="0"/>
              <a:t>PCT</a:t>
            </a:r>
            <a:r>
              <a:rPr lang="ko-KR" altLang="en-US" sz="1300" dirty="0"/>
              <a:t>장비는 불포화가압시험이 안됩니다</a:t>
            </a:r>
            <a:r>
              <a:rPr lang="en-US" altLang="ko-KR" sz="1300" dirty="0"/>
              <a:t>.(</a:t>
            </a:r>
            <a:r>
              <a:rPr lang="ko-KR" altLang="en-US" sz="1300" dirty="0"/>
              <a:t>그래서 만들기 쉽죠</a:t>
            </a:r>
            <a:r>
              <a:rPr lang="en-US" altLang="ko-KR" sz="1300" dirty="0"/>
              <a:t>) </a:t>
            </a:r>
            <a:endParaRPr lang="en-US" altLang="ko-KR" sz="1300" dirty="0" smtClean="0"/>
          </a:p>
          <a:p>
            <a:pPr defTabSz="966064">
              <a:defRPr/>
            </a:pPr>
            <a:r>
              <a:rPr lang="ko-KR" altLang="en-US" sz="1300" dirty="0" smtClean="0"/>
              <a:t>하지만 </a:t>
            </a:r>
            <a:r>
              <a:rPr lang="en-US" altLang="ko-KR" sz="1300" dirty="0"/>
              <a:t>HAST</a:t>
            </a:r>
            <a:r>
              <a:rPr lang="ko-KR" altLang="en-US" sz="1300" dirty="0"/>
              <a:t>장비는 포화</a:t>
            </a:r>
            <a:r>
              <a:rPr lang="en-US" altLang="ko-KR" sz="1300" dirty="0"/>
              <a:t>,</a:t>
            </a:r>
            <a:r>
              <a:rPr lang="ko-KR" altLang="en-US" sz="1300" dirty="0"/>
              <a:t>불포화시험 </a:t>
            </a:r>
            <a:r>
              <a:rPr lang="ko-KR" altLang="en-US" sz="1300" dirty="0" err="1"/>
              <a:t>둘다</a:t>
            </a:r>
            <a:r>
              <a:rPr lang="ko-KR" altLang="en-US" sz="1300" dirty="0"/>
              <a:t> 가능하다는 것이죠</a:t>
            </a:r>
            <a:r>
              <a:rPr lang="en-US" altLang="ko-KR" sz="1300" dirty="0"/>
              <a:t>. </a:t>
            </a:r>
            <a:endParaRPr lang="en-US" altLang="ko-KR" sz="1300" dirty="0" smtClean="0"/>
          </a:p>
          <a:p>
            <a:pPr defTabSz="966064">
              <a:defRPr/>
            </a:pPr>
            <a:r>
              <a:rPr lang="ko-KR" altLang="en-US" sz="1300" dirty="0" smtClean="0"/>
              <a:t>포화수증기가압시험이 </a:t>
            </a:r>
            <a:r>
              <a:rPr lang="ko-KR" altLang="en-US" sz="1300" dirty="0"/>
              <a:t>더 가혹한 조건이니 </a:t>
            </a:r>
            <a:r>
              <a:rPr lang="en-US" altLang="ko-KR" sz="1300" dirty="0"/>
              <a:t>HAST</a:t>
            </a:r>
            <a:r>
              <a:rPr lang="ko-KR" altLang="en-US" sz="1300" dirty="0"/>
              <a:t>가 굳이 필요할까 생각하시겠지만 위에서 서술했다시피 필드고장과 상관성이 많이 떨어진다고 </a:t>
            </a:r>
            <a:r>
              <a:rPr lang="ko-KR" altLang="en-US" sz="1300" dirty="0" err="1"/>
              <a:t>알려져있기</a:t>
            </a:r>
            <a:r>
              <a:rPr lang="ko-KR" altLang="en-US" sz="1300" dirty="0"/>
              <a:t> 때문에 필드상의 고장환경과 가깝게 가속시험을 하려면 불포화가압시험이 있어야 하는 것입니다</a:t>
            </a:r>
            <a:r>
              <a:rPr lang="en-US" altLang="ko-KR" sz="1300" dirty="0"/>
              <a:t>. </a:t>
            </a:r>
            <a:endParaRPr lang="en-US" altLang="ko-KR" sz="1300" dirty="0" smtClean="0"/>
          </a:p>
          <a:p>
            <a:endParaRPr lang="en-US" altLang="ko-KR" dirty="0" smtClean="0"/>
          </a:p>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15</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sz="1300" dirty="0">
                <a:latin typeface="+mj-ea"/>
              </a:rPr>
              <a:t>반복적인 </a:t>
            </a:r>
            <a:r>
              <a:rPr lang="en-US" altLang="ko-KR" sz="1300" dirty="0" err="1">
                <a:latin typeface="+mj-ea"/>
              </a:rPr>
              <a:t>thermo</a:t>
            </a:r>
            <a:r>
              <a:rPr lang="en-US" altLang="ko-KR" sz="1300" dirty="0">
                <a:latin typeface="+mj-ea"/>
              </a:rPr>
              <a:t> mechanical </a:t>
            </a:r>
            <a:r>
              <a:rPr lang="ko-KR" altLang="en-US" sz="1300" dirty="0">
                <a:latin typeface="+mj-ea"/>
              </a:rPr>
              <a:t>부하를 원인으로 발생하는 불량을 피로불량</a:t>
            </a:r>
            <a:r>
              <a:rPr lang="en-US" altLang="ko-KR" sz="1300" dirty="0">
                <a:latin typeface="+mj-ea"/>
              </a:rPr>
              <a:t>(fatigue failure)</a:t>
            </a:r>
            <a:r>
              <a:rPr lang="ko-KR" altLang="en-US" sz="1300" dirty="0">
                <a:latin typeface="+mj-ea"/>
              </a:rPr>
              <a:t> </a:t>
            </a:r>
            <a:endParaRPr lang="en-US" altLang="ko-KR" sz="1300" dirty="0" smtClean="0">
              <a:latin typeface="+mj-ea"/>
            </a:endParaRPr>
          </a:p>
          <a:p>
            <a:endParaRPr lang="en-US" altLang="ko-KR" sz="1300" dirty="0" smtClean="0">
              <a:latin typeface="+mj-ea"/>
            </a:endParaRPr>
          </a:p>
          <a:p>
            <a:r>
              <a:rPr lang="ko-KR" altLang="en-US" sz="1300" dirty="0" smtClean="0">
                <a:latin typeface="+mj-ea"/>
              </a:rPr>
              <a:t>반복되는 </a:t>
            </a:r>
            <a:endParaRPr lang="en-US" altLang="ko-KR" sz="1300" dirty="0" smtClean="0">
              <a:latin typeface="+mj-ea"/>
            </a:endParaRPr>
          </a:p>
          <a:p>
            <a:endParaRPr lang="en-US" altLang="ko-KR" sz="1300" dirty="0" smtClean="0">
              <a:latin typeface="+mj-ea"/>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300" baseline="0" dirty="0" smtClean="0">
                <a:latin typeface="+mj-ea"/>
              </a:rPr>
              <a:t>TS : </a:t>
            </a:r>
            <a:r>
              <a:rPr lang="ko-KR" altLang="en-US" sz="1300" baseline="0" dirty="0" smtClean="0">
                <a:latin typeface="+mj-ea"/>
              </a:rPr>
              <a:t>고온</a:t>
            </a:r>
            <a:r>
              <a:rPr lang="en-US" altLang="ko-KR" sz="1300" baseline="0" dirty="0" smtClean="0">
                <a:latin typeface="+mj-ea"/>
              </a:rPr>
              <a:t>/</a:t>
            </a:r>
            <a:r>
              <a:rPr lang="ko-KR" altLang="en-US" sz="1300" baseline="0" dirty="0" smtClean="0">
                <a:latin typeface="+mj-ea"/>
              </a:rPr>
              <a:t>저온 조건에서 일정 시간 유지</a:t>
            </a:r>
            <a:r>
              <a:rPr lang="en-US" altLang="ko-KR" sz="1300" baseline="0" dirty="0" smtClean="0">
                <a:latin typeface="+mj-ea"/>
              </a:rPr>
              <a:t>.</a:t>
            </a:r>
            <a:endParaRPr lang="ko-KR" altLang="en-US" sz="1400" dirty="0" smtClean="0"/>
          </a:p>
          <a:p>
            <a:r>
              <a:rPr lang="en-US" altLang="ko-KR" sz="1300" dirty="0" smtClean="0">
                <a:latin typeface="+mj-ea"/>
              </a:rPr>
              <a:t>TC</a:t>
            </a:r>
            <a:r>
              <a:rPr lang="en-US" altLang="ko-KR" sz="1300" baseline="0" dirty="0" smtClean="0">
                <a:latin typeface="+mj-ea"/>
              </a:rPr>
              <a:t> : </a:t>
            </a:r>
            <a:r>
              <a:rPr lang="ko-KR" altLang="en-US" sz="1300" baseline="0" dirty="0" smtClean="0">
                <a:latin typeface="+mj-ea"/>
              </a:rPr>
              <a:t>고온에서 저온으로의 온도 변화를 </a:t>
            </a:r>
            <a:r>
              <a:rPr lang="en-US" altLang="ko-KR" sz="1300" baseline="0" dirty="0" smtClean="0">
                <a:latin typeface="+mj-ea"/>
              </a:rPr>
              <a:t>20</a:t>
            </a:r>
            <a:r>
              <a:rPr lang="ko-KR" altLang="en-US" sz="1300" baseline="0" dirty="0" smtClean="0">
                <a:latin typeface="+mj-ea"/>
              </a:rPr>
              <a:t>초 이내로 규정하여 단시간 내 </a:t>
            </a:r>
            <a:r>
              <a:rPr lang="en-US" altLang="ko-KR" sz="1300" baseline="0" dirty="0" smtClean="0">
                <a:latin typeface="+mj-ea"/>
              </a:rPr>
              <a:t>worst</a:t>
            </a:r>
            <a:r>
              <a:rPr lang="ko-KR" altLang="en-US" sz="1300" baseline="0" dirty="0" smtClean="0">
                <a:latin typeface="+mj-ea"/>
              </a:rPr>
              <a:t>한 열 변형을 줌</a:t>
            </a:r>
            <a:r>
              <a:rPr lang="en-US" altLang="ko-KR" sz="1300" baseline="0" dirty="0" smtClean="0">
                <a:latin typeface="+mj-ea"/>
              </a:rPr>
              <a:t>.</a:t>
            </a:r>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16</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17</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en-US" altLang="ko-KR" dirty="0" smtClean="0"/>
              <a:t>[Stress </a:t>
            </a:r>
            <a:r>
              <a:rPr lang="ko-KR" altLang="en-US" dirty="0" smtClean="0"/>
              <a:t>별 불량 비율</a:t>
            </a:r>
            <a:r>
              <a:rPr lang="en-US" altLang="ko-KR" dirty="0" smtClean="0"/>
              <a:t>]</a:t>
            </a:r>
          </a:p>
          <a:p>
            <a:endParaRPr lang="en-US" altLang="ko-KR" dirty="0" smtClean="0"/>
          </a:p>
          <a:p>
            <a:r>
              <a:rPr lang="ko-KR" altLang="en-US" dirty="0" smtClean="0"/>
              <a:t>그 동안의 </a:t>
            </a:r>
            <a:r>
              <a:rPr lang="en-US" altLang="ko-KR" dirty="0" smtClean="0"/>
              <a:t>TEST</a:t>
            </a:r>
            <a:r>
              <a:rPr lang="ko-KR" altLang="en-US" dirty="0" smtClean="0"/>
              <a:t>는 주목적이 환경적 </a:t>
            </a:r>
            <a:r>
              <a:rPr lang="en-US" altLang="ko-KR" dirty="0" smtClean="0"/>
              <a:t>stress</a:t>
            </a:r>
            <a:r>
              <a:rPr lang="ko-KR" altLang="en-US" dirty="0" smtClean="0"/>
              <a:t>를 통하여 </a:t>
            </a:r>
            <a:r>
              <a:rPr lang="en-US" altLang="ko-KR" dirty="0" smtClean="0"/>
              <a:t>field</a:t>
            </a:r>
            <a:r>
              <a:rPr lang="en-US" altLang="ko-KR" baseline="0" dirty="0" smtClean="0"/>
              <a:t> </a:t>
            </a:r>
            <a:r>
              <a:rPr lang="ko-KR" altLang="en-US" baseline="0" dirty="0" smtClean="0"/>
              <a:t>환경을 모사하고</a:t>
            </a:r>
            <a:r>
              <a:rPr lang="en-US" altLang="ko-KR" baseline="0" dirty="0" smtClean="0"/>
              <a:t> </a:t>
            </a:r>
            <a:r>
              <a:rPr lang="ko-KR" altLang="en-US" dirty="0" smtClean="0"/>
              <a:t>고장을 </a:t>
            </a:r>
            <a:r>
              <a:rPr lang="ko-KR" altLang="en-US" dirty="0" smtClean="0"/>
              <a:t>유도하는 것이 아닌 수명을 예측하였다면</a:t>
            </a:r>
            <a:r>
              <a:rPr lang="en-US" altLang="ko-KR" dirty="0" smtClean="0"/>
              <a:t>, HALT</a:t>
            </a:r>
            <a:r>
              <a:rPr lang="ko-KR" altLang="en-US" dirty="0" smtClean="0"/>
              <a:t>는 그냥 정말 고장을 </a:t>
            </a:r>
            <a:r>
              <a:rPr lang="ko-KR" altLang="en-US" dirty="0" smtClean="0"/>
              <a:t>유도하고 발견하기 위한 </a:t>
            </a:r>
            <a:r>
              <a:rPr lang="en-US" altLang="ko-KR" dirty="0" smtClean="0"/>
              <a:t>TEST.</a:t>
            </a:r>
          </a:p>
          <a:p>
            <a:endParaRPr lang="en-US" altLang="ko-KR" dirty="0" smtClean="0"/>
          </a:p>
          <a:p>
            <a:r>
              <a:rPr lang="en-US" altLang="ko-KR" sz="1200" b="0" i="0" kern="1200" dirty="0" smtClean="0">
                <a:solidFill>
                  <a:schemeClr val="tx1"/>
                </a:solidFill>
                <a:effectLst/>
                <a:latin typeface="+mn-lt"/>
                <a:ea typeface="+mn-ea"/>
                <a:cs typeface="+mn-cs"/>
              </a:rPr>
              <a:t>HALT </a:t>
            </a:r>
            <a:r>
              <a:rPr lang="ko-KR" altLang="en-US" sz="1200" b="0" i="0" kern="1200" dirty="0" smtClean="0">
                <a:solidFill>
                  <a:schemeClr val="tx1"/>
                </a:solidFill>
                <a:effectLst/>
                <a:latin typeface="+mn-lt"/>
                <a:ea typeface="+mn-ea"/>
                <a:cs typeface="+mn-cs"/>
              </a:rPr>
              <a:t>테스트는 빠르고 효율적인 방법으로 설계 검증을 지원하며 몇 주 또는 몇 개월이 아닌 며칠 내에 고장 메커니즘을 나타낼 수 있습니다</a:t>
            </a:r>
            <a:r>
              <a:rPr lang="en-US" altLang="ko-KR" sz="1200" b="0" i="0" kern="1200" dirty="0" smtClean="0">
                <a:solidFill>
                  <a:schemeClr val="tx1"/>
                </a:solidFill>
                <a:effectLst/>
                <a:latin typeface="+mn-lt"/>
                <a:ea typeface="+mn-ea"/>
                <a:cs typeface="+mn-cs"/>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err="1" smtClean="0">
                <a:solidFill>
                  <a:schemeClr val="tx1"/>
                </a:solidFill>
                <a:effectLst/>
                <a:latin typeface="+mn-lt"/>
                <a:ea typeface="+mn-ea"/>
                <a:cs typeface="+mn-cs"/>
              </a:rPr>
              <a:t>이로인해</a:t>
            </a:r>
            <a:r>
              <a:rPr lang="ko-KR" altLang="en-US" sz="1200" b="0" i="0" kern="1200" dirty="0" smtClean="0">
                <a:solidFill>
                  <a:schemeClr val="tx1"/>
                </a:solidFill>
                <a:effectLst/>
                <a:latin typeface="+mn-lt"/>
                <a:ea typeface="+mn-ea"/>
                <a:cs typeface="+mn-cs"/>
              </a:rPr>
              <a:t> 전체 제품 개발 시간을 단축 할 수 있으며 제품 출시 후 비용이 많이 드는 필드 문제가 되기 전에 실패를 발견하고 수정할 수 있습니다</a:t>
            </a:r>
            <a:r>
              <a:rPr lang="en-US" altLang="ko-KR" sz="1200" b="0" i="0" kern="1200" dirty="0" smtClean="0">
                <a:solidFill>
                  <a:schemeClr val="tx1"/>
                </a:solidFill>
                <a:effectLst/>
                <a:latin typeface="+mn-lt"/>
                <a:ea typeface="+mn-ea"/>
                <a:cs typeface="+mn-cs"/>
              </a:rPr>
              <a:t>. </a:t>
            </a:r>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18</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초기수명 불량률 시험</a:t>
            </a:r>
            <a:r>
              <a:rPr lang="en-US" altLang="ko-KR" dirty="0" smtClean="0"/>
              <a:t>.</a:t>
            </a:r>
            <a:r>
              <a:rPr lang="en-US" altLang="ko-KR" baseline="0" dirty="0" smtClean="0"/>
              <a:t> </a:t>
            </a:r>
            <a:r>
              <a:rPr lang="ko-KR" altLang="en-US" baseline="0" dirty="0" smtClean="0"/>
              <a:t>전자</a:t>
            </a:r>
            <a:r>
              <a:rPr lang="en-US" altLang="ko-KR" baseline="0" dirty="0" smtClean="0"/>
              <a:t>(</a:t>
            </a:r>
            <a:r>
              <a:rPr lang="ko-KR" altLang="en-US" dirty="0" smtClean="0"/>
              <a:t>반도체</a:t>
            </a:r>
            <a:r>
              <a:rPr lang="en-US" altLang="ko-KR" dirty="0" smtClean="0"/>
              <a:t>) </a:t>
            </a:r>
            <a:r>
              <a:rPr lang="ko-KR" altLang="en-US" dirty="0" smtClean="0"/>
              <a:t>부품 불량에 대한 시간분포는 일반적으로</a:t>
            </a:r>
            <a:r>
              <a:rPr lang="en-US" altLang="ko-KR" dirty="0" smtClean="0"/>
              <a:t>, </a:t>
            </a:r>
            <a:r>
              <a:rPr lang="ko-KR" altLang="en-US" dirty="0" smtClean="0"/>
              <a:t>그림과 같은 “욕조</a:t>
            </a:r>
            <a:r>
              <a:rPr lang="en-US" altLang="ko-KR" dirty="0" smtClean="0"/>
              <a:t>(bathtub)” </a:t>
            </a:r>
            <a:r>
              <a:rPr lang="ko-KR" altLang="en-US" dirty="0" smtClean="0"/>
              <a:t>곡선으로 표현됩니다</a:t>
            </a:r>
            <a:r>
              <a:rPr lang="en-US" altLang="ko-KR" dirty="0" smtClean="0"/>
              <a:t>. </a:t>
            </a:r>
          </a:p>
          <a:p>
            <a:endParaRPr lang="en-US" altLang="ko-KR" dirty="0" smtClean="0"/>
          </a:p>
          <a:p>
            <a:r>
              <a:rPr lang="ko-KR" altLang="en-US" dirty="0" smtClean="0"/>
              <a:t>이 </a:t>
            </a:r>
            <a:r>
              <a:rPr lang="ko-KR" altLang="en-US" dirty="0" smtClean="0"/>
              <a:t>곡선은 서로 다른 세가지 요소로 구성되는데</a:t>
            </a:r>
            <a:r>
              <a:rPr lang="en-US" altLang="ko-KR" dirty="0" smtClean="0"/>
              <a:t>,</a:t>
            </a:r>
          </a:p>
          <a:p>
            <a:r>
              <a:rPr lang="en-US" altLang="ko-KR" dirty="0" smtClean="0"/>
              <a:t>** </a:t>
            </a:r>
            <a:r>
              <a:rPr lang="en-US" altLang="ko-KR" dirty="0" smtClean="0"/>
              <a:t>Infant </a:t>
            </a:r>
            <a:r>
              <a:rPr lang="en-US" altLang="ko-KR" dirty="0" smtClean="0"/>
              <a:t>mortality</a:t>
            </a:r>
            <a:r>
              <a:rPr lang="en-US" altLang="ko-KR" dirty="0" smtClean="0"/>
              <a:t>(</a:t>
            </a:r>
            <a:r>
              <a:rPr lang="ko-KR" altLang="en-US" dirty="0" smtClean="0"/>
              <a:t>초기 수명 불량률</a:t>
            </a:r>
            <a:r>
              <a:rPr lang="en-US" altLang="ko-KR" dirty="0" smtClean="0"/>
              <a:t>): </a:t>
            </a:r>
            <a:r>
              <a:rPr lang="ko-KR" altLang="en-US" dirty="0" smtClean="0"/>
              <a:t>이 단계는 높은 초기 불량률이 급속도로 감소합니다</a:t>
            </a:r>
            <a:r>
              <a:rPr lang="en-US" altLang="ko-KR" dirty="0" smtClean="0"/>
              <a:t>. </a:t>
            </a:r>
            <a:r>
              <a:rPr lang="ko-KR" altLang="en-US" dirty="0" smtClean="0"/>
              <a:t>초기수명불량은 보드나 시스템 </a:t>
            </a:r>
            <a:r>
              <a:rPr lang="en-US" altLang="ko-KR" dirty="0" smtClean="0"/>
              <a:t>assembly </a:t>
            </a:r>
            <a:r>
              <a:rPr lang="ko-KR" altLang="en-US" dirty="0" smtClean="0"/>
              <a:t>공정</a:t>
            </a:r>
            <a:r>
              <a:rPr lang="en-US" altLang="ko-KR" dirty="0" smtClean="0"/>
              <a:t>, </a:t>
            </a:r>
            <a:r>
              <a:rPr lang="ko-KR" altLang="en-US" dirty="0" smtClean="0"/>
              <a:t>고객의 초기사용 시점 등에 유입된 결함 때문에 발생합니다</a:t>
            </a:r>
            <a:r>
              <a:rPr lang="en-US" altLang="ko-KR" dirty="0" smtClean="0"/>
              <a:t>.</a:t>
            </a:r>
          </a:p>
          <a:p>
            <a:r>
              <a:rPr lang="en-US" altLang="ko-KR" dirty="0" smtClean="0"/>
              <a:t>    </a:t>
            </a:r>
            <a:r>
              <a:rPr lang="ko-KR" altLang="en-US" dirty="0" smtClean="0"/>
              <a:t>이 불량률은 </a:t>
            </a:r>
            <a:r>
              <a:rPr lang="ko-KR" altLang="en-US" dirty="0" err="1" smtClean="0"/>
              <a:t>결함이있는</a:t>
            </a:r>
            <a:r>
              <a:rPr lang="ko-KR" altLang="en-US" dirty="0" smtClean="0"/>
              <a:t> 장치가 모집단에서 떨어지고 새 장치로 교체됨에 따라 빠르게 감소합니다</a:t>
            </a:r>
          </a:p>
          <a:p>
            <a:endParaRPr lang="ko-KR" altLang="en-US" dirty="0" smtClean="0"/>
          </a:p>
          <a:p>
            <a:r>
              <a:rPr lang="ko-KR" altLang="en-US" dirty="0" smtClean="0"/>
              <a:t>** 정상 수명</a:t>
            </a:r>
            <a:r>
              <a:rPr lang="en-US" altLang="ko-KR" dirty="0" smtClean="0"/>
              <a:t>: </a:t>
            </a:r>
            <a:r>
              <a:rPr lang="ko-KR" altLang="en-US" dirty="0" smtClean="0"/>
              <a:t>이 단계에서는 장치의 유효 수명 기간 동안 안정적인 상태를 유지하는 비교적 일정한 불량률을 보입니다</a:t>
            </a:r>
            <a:r>
              <a:rPr lang="en-US" altLang="ko-KR" dirty="0" smtClean="0"/>
              <a:t>. </a:t>
            </a:r>
            <a:r>
              <a:rPr lang="ko-KR" altLang="en-US" dirty="0" smtClean="0"/>
              <a:t>불량률은 </a:t>
            </a:r>
            <a:r>
              <a:rPr lang="en-US" altLang="ko-KR" dirty="0" smtClean="0"/>
              <a:t>"MTBF(Mean Time Between Failures)" </a:t>
            </a:r>
            <a:r>
              <a:rPr lang="ko-KR" altLang="en-US" dirty="0" smtClean="0"/>
              <a:t>시간으로 표시됩니다</a:t>
            </a:r>
            <a:r>
              <a:rPr lang="en-US" altLang="ko-KR" dirty="0" smtClean="0"/>
              <a:t>.</a:t>
            </a:r>
          </a:p>
          <a:p>
            <a:r>
              <a:rPr lang="ko-KR" altLang="en-US" dirty="0" smtClean="0"/>
              <a:t>이 라인 </a:t>
            </a:r>
            <a:r>
              <a:rPr lang="en-US" altLang="ko-KR" dirty="0" smtClean="0"/>
              <a:t>"</a:t>
            </a:r>
            <a:r>
              <a:rPr lang="ko-KR" altLang="en-US" dirty="0" smtClean="0"/>
              <a:t>실패율</a:t>
            </a:r>
            <a:r>
              <a:rPr lang="en-US" altLang="ko-KR" dirty="0" smtClean="0"/>
              <a:t>"</a:t>
            </a:r>
            <a:r>
              <a:rPr lang="ko-KR" altLang="en-US" dirty="0" smtClean="0"/>
              <a:t>의 높이는 </a:t>
            </a:r>
            <a:r>
              <a:rPr lang="en-US" altLang="ko-KR" dirty="0" smtClean="0"/>
              <a:t>MTBF</a:t>
            </a:r>
            <a:r>
              <a:rPr lang="ko-KR" altLang="en-US" dirty="0" smtClean="0"/>
              <a:t>에 의해 결정됩니다</a:t>
            </a:r>
            <a:r>
              <a:rPr lang="en-US" altLang="ko-KR" dirty="0" smtClean="0"/>
              <a:t>. MTBF</a:t>
            </a:r>
            <a:r>
              <a:rPr lang="ko-KR" altLang="en-US" dirty="0" smtClean="0"/>
              <a:t>가 높을수록 라인이 낮아집니다</a:t>
            </a:r>
            <a:r>
              <a:rPr lang="en-US" altLang="ko-KR" dirty="0" smtClean="0"/>
              <a:t>. </a:t>
            </a:r>
            <a:r>
              <a:rPr lang="ko-KR" altLang="en-US" dirty="0" smtClean="0"/>
              <a:t>실패율은 </a:t>
            </a:r>
            <a:r>
              <a:rPr lang="en-US" altLang="ko-KR" dirty="0" smtClean="0"/>
              <a:t>MTBF</a:t>
            </a:r>
            <a:r>
              <a:rPr lang="ko-KR" altLang="en-US" dirty="0" smtClean="0"/>
              <a:t>의 역수임을 기억하십시오</a:t>
            </a:r>
            <a:r>
              <a:rPr lang="en-US" altLang="ko-KR" dirty="0" smtClean="0"/>
              <a:t>. </a:t>
            </a:r>
          </a:p>
          <a:p>
            <a:r>
              <a:rPr lang="en-US" altLang="ko-KR" dirty="0" smtClean="0"/>
              <a:t>      -. MTTF(Mean</a:t>
            </a:r>
            <a:r>
              <a:rPr lang="en-US" altLang="ko-KR" baseline="0" dirty="0" smtClean="0"/>
              <a:t> </a:t>
            </a:r>
            <a:r>
              <a:rPr lang="en-US" altLang="ko-KR" baseline="0" dirty="0" smtClean="0"/>
              <a:t>Time to Failure)     	</a:t>
            </a:r>
            <a:r>
              <a:rPr lang="ko-KR" altLang="en-US" baseline="0" dirty="0" smtClean="0"/>
              <a:t>평균고장간격 </a:t>
            </a:r>
            <a:r>
              <a:rPr lang="en-US" altLang="ko-KR" baseline="0" dirty="0" smtClean="0"/>
              <a:t>/ </a:t>
            </a:r>
            <a:r>
              <a:rPr lang="ko-KR" altLang="en-US" baseline="0" dirty="0" smtClean="0"/>
              <a:t>평균고장시간</a:t>
            </a:r>
            <a:endParaRPr lang="en-US" altLang="ko-KR" dirty="0" smtClean="0"/>
          </a:p>
          <a:p>
            <a:endParaRPr lang="en-US" altLang="ko-KR" dirty="0" smtClean="0"/>
          </a:p>
          <a:p>
            <a:r>
              <a:rPr lang="en-US" altLang="ko-KR" dirty="0" smtClean="0"/>
              <a:t>** </a:t>
            </a:r>
            <a:r>
              <a:rPr lang="ko-KR" altLang="en-US" dirty="0" smtClean="0"/>
              <a:t>마모 단계</a:t>
            </a:r>
            <a:r>
              <a:rPr lang="en-US" altLang="ko-KR" dirty="0" smtClean="0"/>
              <a:t>: </a:t>
            </a:r>
            <a:r>
              <a:rPr lang="ko-KR" altLang="en-US" dirty="0" smtClean="0"/>
              <a:t>본질적인 마모 메커니즘이 시작되고 불량률이 기하급수적으로 높아지는 시점을 나타냅니다</a:t>
            </a:r>
            <a:r>
              <a:rPr lang="en-US" altLang="ko-KR" dirty="0" smtClean="0"/>
              <a:t>. </a:t>
            </a:r>
          </a:p>
          <a:p>
            <a:endParaRPr lang="en-US" altLang="ko-KR" dirty="0" smtClean="0"/>
          </a:p>
          <a:p>
            <a:r>
              <a:rPr lang="ko-KR" altLang="en-US" dirty="0" smtClean="0"/>
              <a:t>또한</a:t>
            </a:r>
            <a:r>
              <a:rPr lang="en-US" altLang="ko-KR" dirty="0" smtClean="0"/>
              <a:t>, </a:t>
            </a:r>
            <a:r>
              <a:rPr lang="ko-KR" altLang="en-US" dirty="0" smtClean="0"/>
              <a:t>욕조 곡선</a:t>
            </a:r>
            <a:r>
              <a:rPr lang="en-US" altLang="ko-KR" dirty="0" smtClean="0"/>
              <a:t>(bathtub curve)</a:t>
            </a:r>
            <a:r>
              <a:rPr lang="ko-KR" altLang="en-US" dirty="0" smtClean="0"/>
              <a:t>은 일반적으로 제품 불량률의 세 가지 핵심 기간을 나타내는 시각적 모델로 사용되지만 특정 </a:t>
            </a:r>
            <a:r>
              <a:rPr lang="ko-KR" altLang="en-US" dirty="0" err="1" smtClean="0"/>
              <a:t>제품군의</a:t>
            </a:r>
            <a:r>
              <a:rPr lang="ko-KR" altLang="en-US" dirty="0" smtClean="0"/>
              <a:t> 예상 동작 그래프를 설명하도록 보장되지 않습니다</a:t>
            </a:r>
            <a:r>
              <a:rPr lang="en-US" altLang="ko-KR" dirty="0" smtClean="0"/>
              <a:t>. </a:t>
            </a:r>
          </a:p>
          <a:p>
            <a:r>
              <a:rPr lang="ko-KR" altLang="en-US" dirty="0" smtClean="0"/>
              <a:t>보장된 욕조 곡선을 사용하여 제품 전체를 실제로 </a:t>
            </a:r>
            <a:r>
              <a:rPr lang="ko-KR" altLang="en-US" dirty="0" err="1" smtClean="0"/>
              <a:t>모델링할</a:t>
            </a:r>
            <a:r>
              <a:rPr lang="ko-KR" altLang="en-US" dirty="0" smtClean="0"/>
              <a:t> 수 있을 만큼 단기 및 장기 불량 정보가 충분한 경우는 거의 없으므로 신뢰성 모델링이 예측에 사용됩니다</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19</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0888"/>
            <a:ext cx="5008563" cy="3757612"/>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8934763-1F8E-471E-B784-BA1C0DC49F11}" type="slidenum">
              <a:rPr lang="ko-KR" altLang="en-US" smtClean="0">
                <a:solidFill>
                  <a:prstClr val="black"/>
                </a:solidFill>
              </a:rPr>
              <a:pPr/>
              <a:t>2</a:t>
            </a:fld>
            <a:endParaRPr lang="ko-KR" altLang="en-US">
              <a:solidFill>
                <a:prstClr val="black"/>
              </a:solidFill>
            </a:endParaRPr>
          </a:p>
        </p:txBody>
      </p:sp>
    </p:spTree>
    <p:extLst>
      <p:ext uri="{BB962C8B-B14F-4D97-AF65-F5344CB8AC3E}">
        <p14:creationId xmlns:p14="http://schemas.microsoft.com/office/powerpoint/2010/main" val="1808820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20</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중간 측정 후에는 </a:t>
            </a:r>
            <a:r>
              <a:rPr lang="ko-KR" altLang="en-US" dirty="0" err="1" smtClean="0"/>
              <a:t>챔버에</a:t>
            </a:r>
            <a:r>
              <a:rPr lang="ko-KR" altLang="en-US" dirty="0" smtClean="0"/>
              <a:t> 열이 가해지기 전 또는 최종 부품을 뜨거운 </a:t>
            </a:r>
            <a:r>
              <a:rPr lang="ko-KR" altLang="en-US" dirty="0" err="1" smtClean="0"/>
              <a:t>챔버에</a:t>
            </a:r>
            <a:r>
              <a:rPr lang="ko-KR" altLang="en-US" dirty="0" smtClean="0"/>
              <a:t> 적재한 후 </a:t>
            </a:r>
            <a:r>
              <a:rPr lang="en-US" altLang="ko-KR" dirty="0" smtClean="0"/>
              <a:t>10</a:t>
            </a:r>
            <a:r>
              <a:rPr lang="ko-KR" altLang="en-US" dirty="0" smtClean="0"/>
              <a:t>분 이내에 부품에 바이어스를 인가해야 합니다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21</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22</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23</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습도 </a:t>
            </a:r>
            <a:r>
              <a:rPr lang="en-US" altLang="ko-KR" dirty="0" smtClean="0"/>
              <a:t>40% </a:t>
            </a:r>
            <a:r>
              <a:rPr lang="ko-KR" altLang="en-US" dirty="0" smtClean="0"/>
              <a:t>기준으로 낮을수록 더 잘 발생함</a:t>
            </a:r>
            <a:r>
              <a:rPr lang="en-US" altLang="ko-KR" dirty="0" smtClean="0"/>
              <a:t>.</a:t>
            </a:r>
          </a:p>
          <a:p>
            <a:endParaRPr lang="en-US" altLang="ko-KR" dirty="0" smtClean="0"/>
          </a:p>
          <a:p>
            <a:r>
              <a:rPr lang="ko-KR" altLang="en-US" dirty="0" smtClean="0"/>
              <a:t>왜 </a:t>
            </a:r>
            <a:r>
              <a:rPr lang="ko-KR" altLang="en-US" dirty="0" err="1" smtClean="0"/>
              <a:t>겨울처에</a:t>
            </a:r>
            <a:r>
              <a:rPr lang="ko-KR" altLang="en-US" dirty="0" smtClean="0"/>
              <a:t> 정전기 방전 현상이 심해질까</a:t>
            </a:r>
            <a:r>
              <a:rPr lang="en-US" altLang="ko-KR" dirty="0" smtClean="0"/>
              <a:t>?</a:t>
            </a:r>
          </a:p>
          <a:p>
            <a:r>
              <a:rPr lang="ko-KR" altLang="en-US" dirty="0" smtClean="0"/>
              <a:t>대전된 물체를 그냥 가만히 두면 수증기에 의해 천천히 방전이 되어 </a:t>
            </a:r>
            <a:r>
              <a:rPr lang="ko-KR" altLang="en-US" dirty="0" smtClean="0"/>
              <a:t>평형상태가 됨</a:t>
            </a:r>
            <a:r>
              <a:rPr lang="en-US" altLang="ko-KR" dirty="0" smtClean="0"/>
              <a:t>. </a:t>
            </a:r>
            <a:r>
              <a:rPr lang="ko-KR" altLang="en-US" dirty="0" smtClean="0"/>
              <a:t>즉 수증기가 방전에 도움을 주는데 겨울에는 습도가 낮아 쉽게 방전되지 않음</a:t>
            </a:r>
            <a:r>
              <a:rPr lang="en-US" altLang="ko-KR" dirty="0" smtClean="0"/>
              <a:t>.</a:t>
            </a:r>
          </a:p>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24</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실제로 </a:t>
            </a:r>
            <a:r>
              <a:rPr lang="en-US" altLang="ko-KR" dirty="0" smtClean="0"/>
              <a:t>ESD </a:t>
            </a:r>
            <a:r>
              <a:rPr lang="ko-KR" altLang="en-US" dirty="0" smtClean="0"/>
              <a:t>보호회로가 없으면 손으로 잡기만 해도 반도체 제품은 손상될 수 있다</a:t>
            </a:r>
            <a:r>
              <a:rPr lang="en-US" altLang="ko-KR" dirty="0" smtClean="0"/>
              <a:t>.</a:t>
            </a:r>
          </a:p>
          <a:p>
            <a:r>
              <a:rPr lang="ko-KR" altLang="en-US" dirty="0" smtClean="0"/>
              <a:t>반도체회사</a:t>
            </a:r>
            <a:r>
              <a:rPr lang="en-US" altLang="ko-KR" dirty="0" smtClean="0"/>
              <a:t>, </a:t>
            </a:r>
            <a:r>
              <a:rPr lang="ko-KR" altLang="en-US" dirty="0" smtClean="0"/>
              <a:t>전자제품 관련회사는 생산라인에서 정전기 관리를 잘 해야 제품 </a:t>
            </a:r>
            <a:r>
              <a:rPr lang="ko-KR" altLang="en-US" dirty="0" err="1" smtClean="0"/>
              <a:t>불량율을</a:t>
            </a:r>
            <a:r>
              <a:rPr lang="ko-KR" altLang="en-US" dirty="0" smtClean="0"/>
              <a:t> 낮출</a:t>
            </a:r>
            <a:r>
              <a:rPr lang="ko-KR" altLang="en-US" baseline="0" dirty="0" smtClean="0"/>
              <a:t> 수 있다</a:t>
            </a:r>
            <a:r>
              <a:rPr lang="en-US" altLang="ko-KR" baseline="0" dirty="0" smtClean="0"/>
              <a:t>.</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25</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반도체 공정이 미세화 될 수록 </a:t>
            </a:r>
            <a:r>
              <a:rPr lang="en-US" altLang="ko-KR" dirty="0" smtClean="0"/>
              <a:t>ESD damage</a:t>
            </a:r>
            <a:r>
              <a:rPr lang="ko-KR" altLang="en-US" dirty="0" smtClean="0"/>
              <a:t>에 더 민감해졌다</a:t>
            </a:r>
            <a:r>
              <a:rPr lang="en-US" altLang="ko-KR" dirty="0" smtClean="0"/>
              <a:t>.</a:t>
            </a:r>
          </a:p>
          <a:p>
            <a:r>
              <a:rPr lang="ko-KR" altLang="en-US" dirty="0" smtClean="0"/>
              <a:t>실제로 </a:t>
            </a:r>
            <a:r>
              <a:rPr lang="en-US" altLang="ko-KR" dirty="0" smtClean="0"/>
              <a:t>ESD </a:t>
            </a:r>
            <a:r>
              <a:rPr lang="ko-KR" altLang="en-US" dirty="0" smtClean="0"/>
              <a:t>보호회로가 없으면 손으로 잡기만 해도 반도체 제품은 손상될 수 있다</a:t>
            </a:r>
            <a:r>
              <a:rPr lang="en-US" altLang="ko-KR" dirty="0" smtClean="0"/>
              <a:t>.</a:t>
            </a:r>
          </a:p>
          <a:p>
            <a:r>
              <a:rPr lang="ko-KR" altLang="en-US" dirty="0" smtClean="0"/>
              <a:t>반도체회사</a:t>
            </a:r>
            <a:r>
              <a:rPr lang="en-US" altLang="ko-KR" dirty="0" smtClean="0"/>
              <a:t>, </a:t>
            </a:r>
            <a:r>
              <a:rPr lang="ko-KR" altLang="en-US" dirty="0" smtClean="0"/>
              <a:t>전자제품 관련회사는 생산라인에서 정전기 관리를 잘 해야 제품 </a:t>
            </a:r>
            <a:r>
              <a:rPr lang="ko-KR" altLang="en-US" dirty="0" err="1" smtClean="0"/>
              <a:t>불량율을</a:t>
            </a:r>
            <a:r>
              <a:rPr lang="ko-KR" altLang="en-US" dirty="0" smtClean="0"/>
              <a:t> 낮출</a:t>
            </a:r>
            <a:r>
              <a:rPr lang="ko-KR" altLang="en-US" baseline="0" dirty="0" smtClean="0"/>
              <a:t> 수 있다</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26</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반도체 소자로 가장 많이 사용하는 </a:t>
            </a:r>
            <a:r>
              <a:rPr lang="en-US" altLang="ko-KR" dirty="0" smtClean="0"/>
              <a:t>MOSFET</a:t>
            </a:r>
            <a:r>
              <a:rPr lang="ko-KR" altLang="en-US" dirty="0" smtClean="0"/>
              <a:t>의 내압을 보면 </a:t>
            </a:r>
            <a:r>
              <a:rPr lang="en-US" altLang="ko-KR" dirty="0" smtClean="0"/>
              <a:t>10V</a:t>
            </a:r>
            <a:r>
              <a:rPr lang="ko-KR" altLang="en-US" dirty="0" smtClean="0"/>
              <a:t>로 매우 낮다</a:t>
            </a:r>
            <a:r>
              <a:rPr lang="en-US" altLang="ko-KR" dirty="0" smtClean="0"/>
              <a:t>.</a:t>
            </a:r>
          </a:p>
          <a:p>
            <a:r>
              <a:rPr lang="ko-KR" altLang="en-US" dirty="0" smtClean="0"/>
              <a:t>미세화로 인하여 이 내압은 점점 낮아지고 있는 추세이다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27</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ESD </a:t>
            </a:r>
            <a:r>
              <a:rPr lang="ko-KR" altLang="en-US" dirty="0" smtClean="0"/>
              <a:t>소자도 </a:t>
            </a:r>
            <a:r>
              <a:rPr lang="en-US" altLang="ko-KR" dirty="0" smtClean="0"/>
              <a:t>AC/DC</a:t>
            </a:r>
            <a:r>
              <a:rPr lang="ko-KR" altLang="en-US" dirty="0" smtClean="0"/>
              <a:t>를 구분해가며 특성 조절을 할 수 있기 때문에 보호받아야 할 내부 회로가 </a:t>
            </a:r>
            <a:r>
              <a:rPr lang="en-US" altLang="ko-KR" dirty="0" smtClean="0"/>
              <a:t>AD/DC</a:t>
            </a:r>
            <a:r>
              <a:rPr lang="ko-KR" altLang="en-US" dirty="0" smtClean="0"/>
              <a:t>인지</a:t>
            </a:r>
            <a:r>
              <a:rPr lang="en-US" altLang="ko-KR" dirty="0" smtClean="0"/>
              <a:t>, </a:t>
            </a:r>
            <a:r>
              <a:rPr lang="ko-KR" altLang="en-US" dirty="0" err="1" smtClean="0"/>
              <a:t>노이즈</a:t>
            </a:r>
            <a:r>
              <a:rPr lang="ko-KR" altLang="en-US" dirty="0" smtClean="0"/>
              <a:t> 영향은 어떠한지</a:t>
            </a:r>
            <a:r>
              <a:rPr lang="en-US" altLang="ko-KR" dirty="0" smtClean="0"/>
              <a:t>, overshoot</a:t>
            </a:r>
            <a:r>
              <a:rPr lang="ko-KR" altLang="en-US" dirty="0" smtClean="0"/>
              <a:t>는 어디까지 발생하지는 등을 고려하여 적절히 선택</a:t>
            </a:r>
            <a:r>
              <a:rPr lang="en-US" altLang="ko-KR" dirty="0" smtClean="0"/>
              <a:t>.</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r>
              <a:rPr lang="ko-KR" altLang="en-US" dirty="0" smtClean="0"/>
              <a:t>기생다이오드는 </a:t>
            </a:r>
            <a:r>
              <a:rPr lang="en-US" altLang="ko-KR" dirty="0" smtClean="0"/>
              <a:t>MOS FET</a:t>
            </a:r>
            <a:r>
              <a:rPr lang="ko-KR" altLang="en-US" dirty="0" smtClean="0"/>
              <a:t>를 제조하는 과정에서 </a:t>
            </a:r>
            <a:r>
              <a:rPr lang="en-US" altLang="ko-KR" dirty="0" smtClean="0"/>
              <a:t>Source</a:t>
            </a:r>
            <a:r>
              <a:rPr lang="ko-KR" altLang="en-US" dirty="0" smtClean="0"/>
              <a:t>와 </a:t>
            </a:r>
            <a:r>
              <a:rPr lang="en-US" altLang="ko-KR" dirty="0" smtClean="0"/>
              <a:t>Drain </a:t>
            </a:r>
            <a:r>
              <a:rPr lang="ko-KR" altLang="en-US" dirty="0" smtClean="0"/>
              <a:t>사이에 만들어지는데</a:t>
            </a:r>
            <a:r>
              <a:rPr lang="en-US" altLang="ko-KR" dirty="0" smtClean="0"/>
              <a:t>, </a:t>
            </a:r>
            <a:r>
              <a:rPr lang="ko-KR" altLang="en-US" dirty="0" smtClean="0"/>
              <a:t>기생다이오드라는 의미처럼 원래 만들고 싶어 </a:t>
            </a:r>
            <a:r>
              <a:rPr lang="ko-KR" altLang="en-US" dirty="0" err="1" smtClean="0"/>
              <a:t>넣은것은</a:t>
            </a:r>
            <a:r>
              <a:rPr lang="ko-KR" altLang="en-US" dirty="0" smtClean="0"/>
              <a:t> 아니고</a:t>
            </a:r>
            <a:r>
              <a:rPr lang="en-US" altLang="ko-KR" dirty="0" smtClean="0"/>
              <a:t>, </a:t>
            </a:r>
            <a:r>
              <a:rPr lang="ko-KR" altLang="en-US" dirty="0" smtClean="0"/>
              <a:t>자연스럽게 들어간 형태라고 </a:t>
            </a:r>
            <a:r>
              <a:rPr lang="ko-KR" altLang="en-US" dirty="0" err="1" smtClean="0"/>
              <a:t>볼수</a:t>
            </a:r>
            <a:r>
              <a:rPr lang="ko-KR" altLang="en-US" dirty="0" smtClean="0"/>
              <a:t> 있음</a:t>
            </a:r>
            <a:r>
              <a:rPr lang="en-US" altLang="ko-KR" dirty="0" smtClean="0"/>
              <a:t>.</a:t>
            </a:r>
          </a:p>
          <a:p>
            <a:r>
              <a:rPr lang="en-US" altLang="ko-KR" dirty="0" smtClean="0"/>
              <a:t>MOS FET</a:t>
            </a:r>
            <a:r>
              <a:rPr lang="ko-KR" altLang="en-US" dirty="0" smtClean="0"/>
              <a:t>는 주로 </a:t>
            </a:r>
            <a:r>
              <a:rPr lang="ko-KR" altLang="en-US" dirty="0" err="1" smtClean="0"/>
              <a:t>스위칭용으로</a:t>
            </a:r>
            <a:r>
              <a:rPr lang="ko-KR" altLang="en-US" dirty="0" smtClean="0"/>
              <a:t> 많이 사용합니다</a:t>
            </a:r>
            <a:r>
              <a:rPr lang="en-US" altLang="ko-KR" dirty="0" smtClean="0"/>
              <a:t>. </a:t>
            </a:r>
            <a:r>
              <a:rPr lang="ko-KR" altLang="en-US" dirty="0" smtClean="0"/>
              <a:t>이때 부하가 </a:t>
            </a:r>
            <a:r>
              <a:rPr lang="en-US" altLang="ko-KR" dirty="0" smtClean="0"/>
              <a:t>L</a:t>
            </a:r>
            <a:r>
              <a:rPr lang="ko-KR" altLang="en-US" dirty="0" smtClean="0"/>
              <a:t>성분을 갖는 경우에 전류를 </a:t>
            </a:r>
            <a:r>
              <a:rPr lang="en-US" altLang="ko-KR" dirty="0" smtClean="0"/>
              <a:t>OFF</a:t>
            </a:r>
            <a:r>
              <a:rPr lang="ko-KR" altLang="en-US" dirty="0" smtClean="0"/>
              <a:t>하게 되면 </a:t>
            </a:r>
            <a:r>
              <a:rPr lang="en-US" altLang="ko-KR" dirty="0" smtClean="0"/>
              <a:t>L </a:t>
            </a:r>
            <a:r>
              <a:rPr lang="ko-KR" altLang="en-US" dirty="0" err="1" smtClean="0"/>
              <a:t>끝단에서</a:t>
            </a:r>
            <a:r>
              <a:rPr lang="ko-KR" altLang="en-US" dirty="0" smtClean="0"/>
              <a:t> 역기전력이 발생하는데</a:t>
            </a:r>
            <a:r>
              <a:rPr lang="en-US" altLang="ko-KR" dirty="0" smtClean="0"/>
              <a:t>, </a:t>
            </a:r>
            <a:r>
              <a:rPr lang="ko-KR" altLang="en-US" dirty="0" smtClean="0"/>
              <a:t>이것이 적게는 수십</a:t>
            </a:r>
            <a:r>
              <a:rPr lang="en-US" altLang="ko-KR" dirty="0" smtClean="0"/>
              <a:t>V</a:t>
            </a:r>
            <a:r>
              <a:rPr lang="ko-KR" altLang="en-US" dirty="0" smtClean="0"/>
              <a:t>많게는 수천</a:t>
            </a:r>
            <a:r>
              <a:rPr lang="en-US" altLang="ko-KR" dirty="0" smtClean="0"/>
              <a:t>V</a:t>
            </a:r>
            <a:r>
              <a:rPr lang="ko-KR" altLang="en-US" dirty="0" smtClean="0"/>
              <a:t>가 되고</a:t>
            </a:r>
            <a:r>
              <a:rPr lang="en-US" altLang="ko-KR" dirty="0" smtClean="0"/>
              <a:t>, </a:t>
            </a:r>
            <a:r>
              <a:rPr lang="ko-KR" altLang="en-US" dirty="0" smtClean="0"/>
              <a:t>이것으로 인해 </a:t>
            </a:r>
            <a:r>
              <a:rPr lang="en-US" altLang="ko-KR" dirty="0" smtClean="0"/>
              <a:t>FET</a:t>
            </a:r>
            <a:r>
              <a:rPr lang="ko-KR" altLang="en-US" dirty="0" smtClean="0"/>
              <a:t>가 파손되기도 하죠</a:t>
            </a:r>
            <a:r>
              <a:rPr lang="en-US" altLang="ko-KR" dirty="0" smtClean="0"/>
              <a:t>. </a:t>
            </a:r>
            <a:r>
              <a:rPr lang="ko-KR" altLang="en-US" dirty="0" smtClean="0"/>
              <a:t>이것을 </a:t>
            </a:r>
            <a:r>
              <a:rPr lang="en-US" altLang="ko-KR" dirty="0" smtClean="0"/>
              <a:t>GND</a:t>
            </a:r>
            <a:r>
              <a:rPr lang="ko-KR" altLang="en-US" dirty="0" smtClean="0"/>
              <a:t>로 방전시켜줌으로써 </a:t>
            </a:r>
            <a:r>
              <a:rPr lang="en-US" altLang="ko-KR" dirty="0" smtClean="0"/>
              <a:t>FET</a:t>
            </a:r>
            <a:r>
              <a:rPr lang="ko-KR" altLang="en-US" dirty="0" smtClean="0"/>
              <a:t>를 보호하는 역할이 있고</a:t>
            </a:r>
            <a:r>
              <a:rPr lang="en-US" altLang="ko-KR" dirty="0" smtClean="0"/>
              <a:t>,</a:t>
            </a:r>
          </a:p>
          <a:p>
            <a:r>
              <a:rPr lang="ko-KR" altLang="en-US" dirty="0" err="1" smtClean="0"/>
              <a:t>두번째로</a:t>
            </a:r>
            <a:r>
              <a:rPr lang="ko-KR" altLang="en-US" dirty="0" smtClean="0"/>
              <a:t> </a:t>
            </a:r>
            <a:r>
              <a:rPr lang="en-US" altLang="ko-KR" dirty="0" smtClean="0"/>
              <a:t>L</a:t>
            </a:r>
            <a:r>
              <a:rPr lang="ko-KR" altLang="en-US" dirty="0" smtClean="0"/>
              <a:t>성분 부하에서 발생하는 역기전력을 회생</a:t>
            </a:r>
            <a:r>
              <a:rPr lang="en-US" altLang="ko-KR" dirty="0" smtClean="0"/>
              <a:t>(</a:t>
            </a:r>
            <a:r>
              <a:rPr lang="ko-KR" altLang="en-US" dirty="0" err="1" smtClean="0"/>
              <a:t>프리휠</a:t>
            </a:r>
            <a:r>
              <a:rPr lang="en-US" altLang="ko-KR" dirty="0" smtClean="0"/>
              <a:t>)</a:t>
            </a:r>
            <a:r>
              <a:rPr lang="ko-KR" altLang="en-US" dirty="0" smtClean="0"/>
              <a:t>시켜 효율을 증가시키는 효과가 있습니다</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28</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mn-ea"/>
              </a:rPr>
              <a:t>ESD</a:t>
            </a:r>
            <a:r>
              <a:rPr lang="ko-KR" altLang="en-US" sz="1200" dirty="0" smtClean="0">
                <a:latin typeface="+mn-ea"/>
              </a:rPr>
              <a:t>는 반도체 제품의 주요불량 원인 중 하나이기에 반도체 제품이 실제 </a:t>
            </a:r>
            <a:r>
              <a:rPr lang="en-US" altLang="ko-KR" sz="1200" dirty="0" smtClean="0">
                <a:latin typeface="+mn-ea"/>
              </a:rPr>
              <a:t>ESD </a:t>
            </a:r>
            <a:r>
              <a:rPr lang="ko-KR" altLang="en-US" sz="1200" dirty="0" smtClean="0">
                <a:latin typeface="+mn-ea"/>
              </a:rPr>
              <a:t>현상을 겪게 되는 여러 상황이 </a:t>
            </a:r>
            <a:r>
              <a:rPr lang="en-US" altLang="ko-KR" sz="1200" dirty="0" smtClean="0">
                <a:latin typeface="+mn-ea"/>
              </a:rPr>
              <a:t>modeling </a:t>
            </a:r>
            <a:r>
              <a:rPr lang="ko-KR" altLang="en-US" sz="1200" dirty="0" smtClean="0">
                <a:latin typeface="+mn-ea"/>
              </a:rPr>
              <a:t>되었고</a:t>
            </a:r>
            <a:r>
              <a:rPr lang="en-US" altLang="ko-KR" sz="1200" dirty="0" smtClean="0">
                <a:latin typeface="+mn-ea"/>
              </a:rPr>
              <a:t>, </a:t>
            </a:r>
            <a:r>
              <a:rPr lang="ko-KR" altLang="en-US" sz="1200" dirty="0" smtClean="0">
                <a:latin typeface="+mn-ea"/>
              </a:rPr>
              <a:t>이를 바탕으로 반도체 </a:t>
            </a:r>
            <a:r>
              <a:rPr lang="en-US" altLang="ko-KR" sz="1200" dirty="0" smtClean="0">
                <a:latin typeface="+mn-ea"/>
              </a:rPr>
              <a:t>ESD </a:t>
            </a:r>
            <a:r>
              <a:rPr lang="ko-KR" altLang="en-US" sz="1200" dirty="0" smtClean="0">
                <a:latin typeface="+mn-ea"/>
              </a:rPr>
              <a:t>규격 및 </a:t>
            </a:r>
            <a:r>
              <a:rPr lang="en-US" altLang="ko-KR" sz="1200" dirty="0" smtClean="0">
                <a:latin typeface="+mn-ea"/>
              </a:rPr>
              <a:t>TEST</a:t>
            </a:r>
            <a:r>
              <a:rPr lang="ko-KR" altLang="en-US" sz="1200" dirty="0" smtClean="0">
                <a:latin typeface="+mn-ea"/>
              </a:rPr>
              <a:t>는 인체대전모델</a:t>
            </a:r>
            <a:r>
              <a:rPr lang="en-US" altLang="ko-KR" sz="1200" dirty="0" smtClean="0">
                <a:latin typeface="+mn-ea"/>
              </a:rPr>
              <a:t>(HBM), </a:t>
            </a:r>
            <a:r>
              <a:rPr lang="ko-KR" altLang="en-US" sz="1200" dirty="0" smtClean="0">
                <a:latin typeface="+mn-ea"/>
              </a:rPr>
              <a:t>금속대전모델</a:t>
            </a:r>
            <a:r>
              <a:rPr lang="en-US" altLang="ko-KR" sz="1200" dirty="0" smtClean="0">
                <a:latin typeface="+mn-ea"/>
              </a:rPr>
              <a:t>(MM), </a:t>
            </a:r>
            <a:r>
              <a:rPr lang="ko-KR" altLang="en-US" sz="1200" dirty="0" smtClean="0">
                <a:latin typeface="+mn-ea"/>
              </a:rPr>
              <a:t>반도체대전모델</a:t>
            </a:r>
            <a:r>
              <a:rPr lang="en-US" altLang="ko-KR" sz="1200" dirty="0" smtClean="0">
                <a:latin typeface="+mn-ea"/>
              </a:rPr>
              <a:t>(CDM)</a:t>
            </a:r>
            <a:r>
              <a:rPr lang="ko-KR" altLang="en-US" sz="1200" dirty="0" smtClean="0">
                <a:latin typeface="+mn-ea"/>
              </a:rPr>
              <a:t>로 문서화되어 평가되고 있음</a:t>
            </a:r>
            <a:r>
              <a:rPr lang="en-US" altLang="ko-KR" sz="1200" dirty="0" smtClean="0">
                <a:latin typeface="+mn-ea"/>
              </a:rPr>
              <a:t>.</a:t>
            </a:r>
            <a:endParaRPr kumimoji="1" lang="en-US" altLang="ko-KR" sz="1200" b="1" dirty="0" smtClean="0">
              <a:solidFill>
                <a:srgbClr val="EB7000"/>
              </a:solidFill>
              <a:latin typeface="+mn-ea"/>
              <a:cs typeface="굴림" pitchFamily="50" charset="-127"/>
            </a:endParaRPr>
          </a:p>
          <a:p>
            <a:endParaRPr lang="en-US" altLang="ko-KR" sz="1200" dirty="0" smtClean="0">
              <a:latin typeface="+mn-ea"/>
            </a:endParaRPr>
          </a:p>
          <a:p>
            <a:r>
              <a:rPr lang="ko-KR" altLang="en-US" sz="1200" b="0" i="0" u="none" strike="noStrike" kern="1200" baseline="0" dirty="0" smtClean="0">
                <a:solidFill>
                  <a:schemeClr val="tx1"/>
                </a:solidFill>
                <a:latin typeface="+mn-lt"/>
                <a:ea typeface="+mn-ea"/>
                <a:cs typeface="+mn-cs"/>
              </a:rPr>
              <a:t>반도체가 </a:t>
            </a:r>
            <a:r>
              <a:rPr lang="en-US" altLang="ko-KR" sz="1200" b="0" i="0" u="none" strike="noStrike" kern="1200" baseline="0" dirty="0" smtClean="0">
                <a:solidFill>
                  <a:schemeClr val="tx1"/>
                </a:solidFill>
                <a:latin typeface="+mn-lt"/>
                <a:ea typeface="+mn-ea"/>
                <a:cs typeface="+mn-cs"/>
              </a:rPr>
              <a:t>PCB </a:t>
            </a:r>
            <a:r>
              <a:rPr lang="ko-KR" altLang="en-US" sz="1200" b="0" i="0" u="none" strike="noStrike" kern="1200" baseline="0" dirty="0" smtClean="0">
                <a:solidFill>
                  <a:schemeClr val="tx1"/>
                </a:solidFill>
                <a:latin typeface="+mn-lt"/>
                <a:ea typeface="+mn-ea"/>
                <a:cs typeface="+mn-cs"/>
              </a:rPr>
              <a:t>위에 </a:t>
            </a:r>
            <a:r>
              <a:rPr lang="ko-KR" altLang="en-US" sz="1200" b="0" i="0" u="none" strike="noStrike" kern="1200" baseline="0" dirty="0" err="1" smtClean="0">
                <a:solidFill>
                  <a:schemeClr val="tx1"/>
                </a:solidFill>
                <a:latin typeface="+mn-lt"/>
                <a:ea typeface="+mn-ea"/>
                <a:cs typeface="+mn-cs"/>
              </a:rPr>
              <a:t>실장되고나면</a:t>
            </a:r>
            <a:r>
              <a:rPr lang="en-US" altLang="ko-KR" sz="1200" b="0" i="0" u="none" strike="noStrike" kern="1200" baseline="0" dirty="0" smtClean="0">
                <a:solidFill>
                  <a:schemeClr val="tx1"/>
                </a:solidFill>
                <a:latin typeface="+mn-lt"/>
                <a:ea typeface="+mn-ea"/>
                <a:cs typeface="+mn-cs"/>
              </a:rPr>
              <a:t>,</a:t>
            </a:r>
            <a:r>
              <a:rPr lang="ko-KR" altLang="en-US" sz="1200" b="0" i="0" u="none" strike="noStrike" kern="1200" baseline="0" dirty="0" smtClean="0">
                <a:solidFill>
                  <a:schemeClr val="tx1"/>
                </a:solidFill>
                <a:latin typeface="+mn-lt"/>
                <a:ea typeface="+mn-ea"/>
                <a:cs typeface="+mn-cs"/>
              </a:rPr>
              <a:t>보유하고 있던 반도체의 내성은 주변회로와 결합하여 더 이상 </a:t>
            </a:r>
            <a:r>
              <a:rPr lang="ko-KR" altLang="en-US" sz="1200" b="0" i="0" u="none" strike="noStrike" kern="1200" baseline="0" dirty="0" err="1" smtClean="0">
                <a:solidFill>
                  <a:schemeClr val="tx1"/>
                </a:solidFill>
                <a:latin typeface="+mn-lt"/>
                <a:ea typeface="+mn-ea"/>
                <a:cs typeface="+mn-cs"/>
              </a:rPr>
              <a:t>유효하지않습니다</a:t>
            </a:r>
            <a:r>
              <a:rPr lang="en-US" altLang="ko-KR" sz="1200" b="0" i="0" u="none" strike="noStrike" kern="1200" baseline="0" dirty="0" smtClean="0">
                <a:solidFill>
                  <a:schemeClr val="tx1"/>
                </a:solidFill>
                <a:latin typeface="+mn-lt"/>
                <a:ea typeface="+mn-ea"/>
                <a:cs typeface="+mn-cs"/>
              </a:rPr>
              <a:t>.</a:t>
            </a:r>
          </a:p>
          <a:p>
            <a:r>
              <a:rPr lang="en-US" altLang="ko-KR" sz="1200" b="0" i="0" u="none" strike="noStrike" kern="1200" baseline="0" dirty="0" smtClean="0">
                <a:solidFill>
                  <a:schemeClr val="tx1"/>
                </a:solidFill>
                <a:latin typeface="+mn-lt"/>
                <a:ea typeface="+mn-ea"/>
                <a:cs typeface="+mn-cs"/>
              </a:rPr>
              <a:t>ESD </a:t>
            </a:r>
            <a:r>
              <a:rPr lang="ko-KR" altLang="en-US" sz="1200" b="0" i="0" u="none" strike="noStrike" kern="1200" baseline="0" dirty="0" smtClean="0">
                <a:solidFill>
                  <a:schemeClr val="tx1"/>
                </a:solidFill>
                <a:latin typeface="+mn-lt"/>
                <a:ea typeface="+mn-ea"/>
                <a:cs typeface="+mn-cs"/>
              </a:rPr>
              <a:t>내성이 높은 반도체를 </a:t>
            </a:r>
            <a:r>
              <a:rPr lang="ko-KR" altLang="en-US" sz="1200" b="0" i="0" u="none" strike="noStrike" kern="1200" baseline="0" dirty="0" err="1" smtClean="0">
                <a:solidFill>
                  <a:schemeClr val="tx1"/>
                </a:solidFill>
                <a:latin typeface="+mn-lt"/>
                <a:ea typeface="+mn-ea"/>
                <a:cs typeface="+mn-cs"/>
              </a:rPr>
              <a:t>사용한다고해서</a:t>
            </a:r>
            <a:r>
              <a:rPr lang="ko-KR" altLang="en-US" sz="1200" b="0" i="0" u="none" strike="noStrike" kern="1200" baseline="0" dirty="0" smtClean="0">
                <a:solidFill>
                  <a:schemeClr val="tx1"/>
                </a:solidFill>
                <a:latin typeface="+mn-lt"/>
                <a:ea typeface="+mn-ea"/>
                <a:cs typeface="+mn-cs"/>
              </a:rPr>
              <a:t> 시스템 </a:t>
            </a:r>
            <a:r>
              <a:rPr lang="en-US" altLang="ko-KR" sz="1200" b="0" i="0" u="none" strike="noStrike" kern="1200" baseline="0" dirty="0" smtClean="0">
                <a:solidFill>
                  <a:schemeClr val="tx1"/>
                </a:solidFill>
                <a:latin typeface="+mn-lt"/>
                <a:ea typeface="+mn-ea"/>
                <a:cs typeface="+mn-cs"/>
              </a:rPr>
              <a:t>ESD </a:t>
            </a:r>
            <a:r>
              <a:rPr lang="ko-KR" altLang="en-US" sz="1200" b="0" i="0" u="none" strike="noStrike" kern="1200" baseline="0" dirty="0" smtClean="0">
                <a:solidFill>
                  <a:schemeClr val="tx1"/>
                </a:solidFill>
                <a:latin typeface="+mn-lt"/>
                <a:ea typeface="+mn-ea"/>
                <a:cs typeface="+mn-cs"/>
              </a:rPr>
              <a:t>특성이 좋다고 볼 수 없습니다</a:t>
            </a:r>
            <a:r>
              <a:rPr lang="en-US" altLang="ko-KR" sz="1200" b="0" i="0" u="none" strike="noStrike" kern="1200" baseline="0" dirty="0" smtClean="0">
                <a:solidFill>
                  <a:schemeClr val="tx1"/>
                </a:solidFill>
                <a:latin typeface="+mn-lt"/>
                <a:ea typeface="+mn-ea"/>
                <a:cs typeface="+mn-cs"/>
              </a:rPr>
              <a:t>.</a:t>
            </a:r>
          </a:p>
          <a:p>
            <a:r>
              <a:rPr lang="ko-KR" altLang="en-US" sz="1200" b="0" i="0" u="none" strike="noStrike" kern="1200" baseline="0" dirty="0" smtClean="0">
                <a:solidFill>
                  <a:schemeClr val="tx1"/>
                </a:solidFill>
                <a:latin typeface="+mn-lt"/>
                <a:ea typeface="+mn-ea"/>
                <a:cs typeface="+mn-cs"/>
              </a:rPr>
              <a:t>이에 따라 국제정전기협회</a:t>
            </a:r>
            <a:r>
              <a:rPr lang="en-US" altLang="ko-KR" sz="1200" b="0" i="0" u="none" strike="noStrike" kern="1200" baseline="0" dirty="0" smtClean="0">
                <a:solidFill>
                  <a:schemeClr val="tx1"/>
                </a:solidFill>
                <a:latin typeface="+mn-lt"/>
                <a:ea typeface="+mn-ea"/>
                <a:cs typeface="+mn-cs"/>
              </a:rPr>
              <a:t>(www.esda.org)</a:t>
            </a:r>
            <a:r>
              <a:rPr lang="ko-KR" altLang="en-US" sz="1200" b="0" i="0" u="none" strike="noStrike" kern="1200" baseline="0" dirty="0" smtClean="0">
                <a:solidFill>
                  <a:schemeClr val="tx1"/>
                </a:solidFill>
                <a:latin typeface="+mn-lt"/>
                <a:ea typeface="+mn-ea"/>
                <a:cs typeface="+mn-cs"/>
              </a:rPr>
              <a:t>에서는 반도체와 시스템에 대한 </a:t>
            </a:r>
            <a:r>
              <a:rPr lang="en-US" altLang="ko-KR" sz="1200" b="0" i="0" u="none" strike="noStrike" kern="1200" baseline="0" dirty="0" smtClean="0">
                <a:solidFill>
                  <a:schemeClr val="tx1"/>
                </a:solidFill>
                <a:latin typeface="+mn-lt"/>
                <a:ea typeface="+mn-ea"/>
                <a:cs typeface="+mn-cs"/>
              </a:rPr>
              <a:t>ESD </a:t>
            </a:r>
            <a:r>
              <a:rPr lang="ko-KR" altLang="en-US" sz="1200" b="0" i="0" u="none" strike="noStrike" kern="1200" baseline="0" dirty="0" smtClean="0">
                <a:solidFill>
                  <a:schemeClr val="tx1"/>
                </a:solidFill>
                <a:latin typeface="+mn-lt"/>
                <a:ea typeface="+mn-ea"/>
                <a:cs typeface="+mn-cs"/>
              </a:rPr>
              <a:t>평가는 별개로 </a:t>
            </a:r>
            <a:r>
              <a:rPr lang="ko-KR" altLang="en-US" sz="1200" b="0" i="0" u="none" strike="noStrike" kern="1200" baseline="0" dirty="0" err="1" smtClean="0">
                <a:solidFill>
                  <a:schemeClr val="tx1"/>
                </a:solidFill>
                <a:latin typeface="+mn-lt"/>
                <a:ea typeface="+mn-ea"/>
                <a:cs typeface="+mn-cs"/>
              </a:rPr>
              <a:t>보고있으며</a:t>
            </a:r>
            <a:r>
              <a:rPr lang="en-US" altLang="ko-KR" sz="1200" b="0" i="0" u="none" strike="noStrike" kern="1200" baseline="0" dirty="0" smtClean="0">
                <a:solidFill>
                  <a:schemeClr val="tx1"/>
                </a:solidFill>
                <a:latin typeface="+mn-lt"/>
                <a:ea typeface="+mn-ea"/>
                <a:cs typeface="+mn-cs"/>
              </a:rPr>
              <a:t>, </a:t>
            </a:r>
            <a:r>
              <a:rPr lang="ko-KR" altLang="en-US" sz="1200" b="0" i="0" u="none" strike="noStrike" kern="1200" baseline="0" dirty="0" smtClean="0">
                <a:solidFill>
                  <a:schemeClr val="tx1"/>
                </a:solidFill>
                <a:latin typeface="+mn-lt"/>
                <a:ea typeface="+mn-ea"/>
                <a:cs typeface="+mn-cs"/>
              </a:rPr>
              <a:t>평가방법 및 요구사항도 별도 </a:t>
            </a:r>
            <a:r>
              <a:rPr lang="ko-KR" altLang="en-US" sz="1200" b="0" i="0" u="none" strike="noStrike" kern="1200" baseline="0" dirty="0" err="1" smtClean="0">
                <a:solidFill>
                  <a:schemeClr val="tx1"/>
                </a:solidFill>
                <a:latin typeface="+mn-lt"/>
                <a:ea typeface="+mn-ea"/>
                <a:cs typeface="+mn-cs"/>
              </a:rPr>
              <a:t>관리하고있습니다</a:t>
            </a:r>
            <a:r>
              <a:rPr lang="en-US" altLang="ko-KR" sz="1200" b="0" i="0" u="none" strike="noStrike" kern="1200" baseline="0" dirty="0" smtClean="0">
                <a:solidFill>
                  <a:schemeClr val="tx1"/>
                </a:solidFill>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29</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주어진 기간 </a:t>
            </a:r>
            <a:r>
              <a:rPr lang="en-US" altLang="ko-KR" dirty="0" smtClean="0"/>
              <a:t>: </a:t>
            </a:r>
            <a:r>
              <a:rPr lang="ko-KR" altLang="en-US" dirty="0" smtClean="0"/>
              <a:t>아이템의 임무수행을 위해 설정된 목표 시간으로서 대상아이템에 따라 사용횟수</a:t>
            </a:r>
            <a:r>
              <a:rPr lang="en-US" altLang="ko-KR" dirty="0" smtClean="0"/>
              <a:t>, </a:t>
            </a:r>
            <a:r>
              <a:rPr lang="ko-KR" altLang="en-US" dirty="0" smtClean="0"/>
              <a:t>거리</a:t>
            </a:r>
            <a:r>
              <a:rPr lang="en-US" altLang="ko-KR" dirty="0" smtClean="0"/>
              <a:t>,</a:t>
            </a:r>
            <a:r>
              <a:rPr lang="en-US" altLang="ko-KR" baseline="0" dirty="0" smtClean="0"/>
              <a:t> </a:t>
            </a:r>
            <a:r>
              <a:rPr lang="ko-KR" altLang="en-US" baseline="0" dirty="0" smtClean="0"/>
              <a:t>사이클 등이 될 수 있음</a:t>
            </a:r>
            <a:r>
              <a:rPr lang="en-US" altLang="ko-KR" baseline="0" dirty="0" smtClean="0"/>
              <a:t>.</a:t>
            </a:r>
          </a:p>
          <a:p>
            <a:r>
              <a:rPr lang="ko-KR" altLang="en-US" baseline="0" dirty="0" smtClean="0"/>
              <a:t>주어진 조건 </a:t>
            </a:r>
            <a:r>
              <a:rPr lang="en-US" altLang="ko-KR" baseline="0" dirty="0" smtClean="0"/>
              <a:t>: </a:t>
            </a:r>
            <a:r>
              <a:rPr lang="ko-KR" altLang="en-US" baseline="0" dirty="0" smtClean="0"/>
              <a:t>아이템을 사용하기 시작하여 폐기될 때까지 아이템의 기능과 성능에 영향을 줄 수 있는 모든 조건으로서 환경조건과 사용 조건으로 나눌 수 있음</a:t>
            </a:r>
            <a:r>
              <a:rPr lang="en-US" altLang="ko-KR" baseline="0" dirty="0" smtClean="0"/>
              <a:t>.</a:t>
            </a:r>
          </a:p>
          <a:p>
            <a:r>
              <a:rPr lang="ko-KR" altLang="en-US" baseline="0" dirty="0" smtClean="0"/>
              <a:t>요구기능 </a:t>
            </a:r>
            <a:r>
              <a:rPr lang="en-US" altLang="ko-KR" baseline="0" dirty="0" smtClean="0"/>
              <a:t>: </a:t>
            </a:r>
            <a:r>
              <a:rPr lang="ko-KR" altLang="en-US" baseline="0" dirty="0" smtClean="0"/>
              <a:t>특정한 서비스를 제공하기 위한 아이템의 기능으로서 일반적으로 기능을 수행할 수 없거나 기능이 저하된 상태를 </a:t>
            </a:r>
            <a:r>
              <a:rPr lang="ko-KR" altLang="en-US" baseline="0" dirty="0" err="1" smtClean="0"/>
              <a:t>고장이라함</a:t>
            </a:r>
            <a:r>
              <a:rPr lang="en-US" altLang="ko-KR" baseline="0" dirty="0" smtClean="0"/>
              <a:t>.</a:t>
            </a:r>
          </a:p>
          <a:p>
            <a:r>
              <a:rPr lang="ko-KR" altLang="en-US" baseline="0" dirty="0" smtClean="0"/>
              <a:t>가능성 </a:t>
            </a:r>
            <a:r>
              <a:rPr lang="en-US" altLang="ko-KR" baseline="0" dirty="0" smtClean="0"/>
              <a:t>: </a:t>
            </a:r>
            <a:r>
              <a:rPr lang="ko-KR" altLang="en-US" baseline="0" dirty="0" smtClean="0"/>
              <a:t>많은 신뢰성시험을 통해 도출된 결론들이 실제 사용환경과 </a:t>
            </a:r>
            <a:r>
              <a:rPr lang="en-US" altLang="ko-KR" baseline="0" dirty="0" smtClean="0"/>
              <a:t>100% </a:t>
            </a:r>
            <a:r>
              <a:rPr lang="ko-KR" altLang="en-US" baseline="0" dirty="0" smtClean="0"/>
              <a:t>동일하지 못하기 때문에 확률적으로 표현함</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사람을 </a:t>
            </a:r>
            <a:r>
              <a:rPr lang="en-US" altLang="ko-KR" dirty="0" err="1" smtClean="0"/>
              <a:t>eSD</a:t>
            </a:r>
            <a:r>
              <a:rPr lang="en-US" altLang="ko-KR" dirty="0" smtClean="0"/>
              <a:t> </a:t>
            </a:r>
            <a:r>
              <a:rPr lang="ko-KR" altLang="en-US" dirty="0" smtClean="0"/>
              <a:t>측면에서 </a:t>
            </a:r>
            <a:r>
              <a:rPr lang="en-US" altLang="ko-KR" dirty="0" smtClean="0"/>
              <a:t>100pF</a:t>
            </a:r>
            <a:r>
              <a:rPr lang="ko-KR" altLang="en-US" dirty="0" smtClean="0"/>
              <a:t>에 </a:t>
            </a:r>
            <a:r>
              <a:rPr lang="en-US" altLang="ko-KR" dirty="0" smtClean="0"/>
              <a:t>1.5kohm</a:t>
            </a:r>
            <a:r>
              <a:rPr lang="ko-KR" altLang="en-US" dirty="0" smtClean="0"/>
              <a:t>이라 정의하고 여기에 충전된 전하가 방전하는 형태를 </a:t>
            </a:r>
            <a:r>
              <a:rPr lang="en-US" altLang="ko-KR" dirty="0" smtClean="0"/>
              <a:t>HBM</a:t>
            </a:r>
            <a:r>
              <a:rPr lang="en-US" altLang="ko-KR" baseline="0" dirty="0" smtClean="0"/>
              <a:t> </a:t>
            </a:r>
            <a:r>
              <a:rPr lang="ko-KR" altLang="en-US" baseline="0" dirty="0" smtClean="0"/>
              <a:t>이라 함</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30</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sz="1200" b="0" i="0" u="none" strike="noStrike" kern="1200" baseline="0" dirty="0" smtClean="0">
                <a:solidFill>
                  <a:schemeClr val="tx1"/>
                </a:solidFill>
                <a:latin typeface="+mn-lt"/>
                <a:ea typeface="+mn-ea"/>
                <a:cs typeface="+mn-cs"/>
              </a:rPr>
              <a:t>입력스트레스전압단계에 대해 타이밍 관련 </a:t>
            </a:r>
            <a:r>
              <a:rPr lang="ko-KR" altLang="en-US" sz="1200" b="0" i="0" u="none" strike="noStrike" kern="1200" baseline="0" dirty="0" err="1" smtClean="0">
                <a:solidFill>
                  <a:schemeClr val="tx1"/>
                </a:solidFill>
                <a:latin typeface="+mn-lt"/>
                <a:ea typeface="+mn-ea"/>
                <a:cs typeface="+mn-cs"/>
              </a:rPr>
              <a:t>파라미터는</a:t>
            </a:r>
            <a:r>
              <a:rPr lang="ko-KR" altLang="en-US" sz="1200" b="0" i="0" u="none" strike="noStrike" kern="1200" baseline="0" dirty="0" smtClean="0">
                <a:solidFill>
                  <a:schemeClr val="tx1"/>
                </a:solidFill>
                <a:latin typeface="+mn-lt"/>
                <a:ea typeface="+mn-ea"/>
                <a:cs typeface="+mn-cs"/>
              </a:rPr>
              <a:t> </a:t>
            </a:r>
            <a:r>
              <a:rPr lang="ko-KR" altLang="en-US" sz="1200" b="0" i="0" u="none" strike="noStrike" kern="1200" baseline="0" dirty="0" err="1" smtClean="0">
                <a:solidFill>
                  <a:schemeClr val="tx1"/>
                </a:solidFill>
                <a:latin typeface="+mn-lt"/>
                <a:ea typeface="+mn-ea"/>
                <a:cs typeface="+mn-cs"/>
              </a:rPr>
              <a:t>변경되지않으며</a:t>
            </a:r>
            <a:r>
              <a:rPr lang="ko-KR" altLang="en-US" sz="1200" b="0" i="0" u="none" strike="noStrike" kern="1200" baseline="0" dirty="0" smtClean="0">
                <a:solidFill>
                  <a:schemeClr val="tx1"/>
                </a:solidFill>
                <a:latin typeface="+mn-lt"/>
                <a:ea typeface="+mn-ea"/>
                <a:cs typeface="+mn-cs"/>
              </a:rPr>
              <a:t> 인가되는 </a:t>
            </a:r>
            <a:r>
              <a:rPr lang="ko-KR" altLang="en-US" sz="1200" b="0" i="0" u="none" strike="noStrike" kern="1200" baseline="0" dirty="0" err="1" smtClean="0">
                <a:solidFill>
                  <a:schemeClr val="tx1"/>
                </a:solidFill>
                <a:latin typeface="+mn-lt"/>
                <a:ea typeface="+mn-ea"/>
                <a:cs typeface="+mn-cs"/>
              </a:rPr>
              <a:t>전류값만</a:t>
            </a:r>
            <a:r>
              <a:rPr lang="ko-KR" altLang="en-US" sz="1200" b="0" i="0" u="none" strike="noStrike" kern="1200" baseline="0" dirty="0" smtClean="0">
                <a:solidFill>
                  <a:schemeClr val="tx1"/>
                </a:solidFill>
                <a:latin typeface="+mn-lt"/>
                <a:ea typeface="+mn-ea"/>
                <a:cs typeface="+mn-cs"/>
              </a:rPr>
              <a:t> 변경되는 것을 확인할 수 있습니다</a:t>
            </a:r>
            <a:r>
              <a:rPr lang="en-US" altLang="ko-KR" sz="1200" b="0" i="0" u="none" strike="noStrike" kern="1200" baseline="0" dirty="0" smtClean="0">
                <a:solidFill>
                  <a:schemeClr val="tx1"/>
                </a:solidFill>
                <a:latin typeface="+mn-lt"/>
                <a:ea typeface="+mn-ea"/>
                <a:cs typeface="+mn-cs"/>
              </a:rPr>
              <a:t>.</a:t>
            </a:r>
          </a:p>
          <a:p>
            <a:r>
              <a:rPr lang="ko-KR" altLang="en-US" sz="1200" b="0" i="0" u="none" strike="noStrike" kern="1200" baseline="0" dirty="0" err="1" smtClean="0">
                <a:solidFill>
                  <a:schemeClr val="tx1"/>
                </a:solidFill>
                <a:latin typeface="+mn-lt"/>
                <a:ea typeface="+mn-ea"/>
                <a:cs typeface="+mn-cs"/>
              </a:rPr>
              <a:t>이를보면</a:t>
            </a:r>
            <a:r>
              <a:rPr lang="ko-KR" altLang="en-US" sz="1200" b="0" i="0" u="none" strike="noStrike" kern="1200" baseline="0" dirty="0" smtClean="0">
                <a:solidFill>
                  <a:schemeClr val="tx1"/>
                </a:solidFill>
                <a:latin typeface="+mn-lt"/>
                <a:ea typeface="+mn-ea"/>
                <a:cs typeface="+mn-cs"/>
              </a:rPr>
              <a:t> </a:t>
            </a:r>
            <a:r>
              <a:rPr lang="en-US" altLang="ko-KR" sz="1200" b="0" i="0" u="none" strike="noStrike" kern="1200" baseline="0" dirty="0" smtClean="0">
                <a:solidFill>
                  <a:schemeClr val="tx1"/>
                </a:solidFill>
                <a:latin typeface="+mn-lt"/>
                <a:ea typeface="+mn-ea"/>
                <a:cs typeface="+mn-cs"/>
              </a:rPr>
              <a:t>ESD</a:t>
            </a:r>
            <a:r>
              <a:rPr lang="ko-KR" altLang="en-US" sz="1200" b="0" i="0" u="none" strike="noStrike" kern="1200" baseline="0" dirty="0" err="1" smtClean="0">
                <a:solidFill>
                  <a:schemeClr val="tx1"/>
                </a:solidFill>
                <a:latin typeface="+mn-lt"/>
                <a:ea typeface="+mn-ea"/>
                <a:cs typeface="+mn-cs"/>
              </a:rPr>
              <a:t>평가중</a:t>
            </a:r>
            <a:r>
              <a:rPr lang="ko-KR" altLang="en-US" sz="1200" b="0" i="0" u="none" strike="noStrike" kern="1200" baseline="0" dirty="0" smtClean="0">
                <a:solidFill>
                  <a:schemeClr val="tx1"/>
                </a:solidFill>
                <a:latin typeface="+mn-lt"/>
                <a:ea typeface="+mn-ea"/>
                <a:cs typeface="+mn-cs"/>
              </a:rPr>
              <a:t> </a:t>
            </a:r>
            <a:r>
              <a:rPr lang="en-US" altLang="ko-KR" sz="1200" b="0" i="0" u="none" strike="noStrike" kern="1200" baseline="0" dirty="0" smtClean="0">
                <a:solidFill>
                  <a:schemeClr val="tx1"/>
                </a:solidFill>
                <a:latin typeface="+mn-lt"/>
                <a:ea typeface="+mn-ea"/>
                <a:cs typeface="+mn-cs"/>
              </a:rPr>
              <a:t>HBM</a:t>
            </a:r>
            <a:r>
              <a:rPr lang="ko-KR" altLang="en-US" sz="1200" b="0" i="0" u="none" strike="noStrike" kern="1200" baseline="0" dirty="0" smtClean="0">
                <a:solidFill>
                  <a:schemeClr val="tx1"/>
                </a:solidFill>
                <a:latin typeface="+mn-lt"/>
                <a:ea typeface="+mn-ea"/>
                <a:cs typeface="+mn-cs"/>
              </a:rPr>
              <a:t>스트레스는 </a:t>
            </a:r>
            <a:r>
              <a:rPr lang="en-US" altLang="ko-KR" sz="1200" b="0" i="0" u="none" strike="noStrike" kern="1200" baseline="0" dirty="0" smtClean="0">
                <a:solidFill>
                  <a:schemeClr val="tx1"/>
                </a:solidFill>
                <a:latin typeface="+mn-lt"/>
                <a:ea typeface="+mn-ea"/>
                <a:cs typeface="+mn-cs"/>
              </a:rPr>
              <a:t>ns(</a:t>
            </a:r>
            <a:r>
              <a:rPr lang="ko-KR" altLang="en-US" sz="1200" b="0" i="0" u="none" strike="noStrike" kern="1200" baseline="0" dirty="0" smtClean="0">
                <a:solidFill>
                  <a:schemeClr val="tx1"/>
                </a:solidFill>
                <a:latin typeface="+mn-lt"/>
                <a:ea typeface="+mn-ea"/>
                <a:cs typeface="+mn-cs"/>
              </a:rPr>
              <a:t>수십</a:t>
            </a:r>
            <a:r>
              <a:rPr lang="en-US" altLang="ko-KR" sz="1200" b="0" i="0" u="none" strike="noStrike" kern="1200" baseline="0" dirty="0" smtClean="0">
                <a:solidFill>
                  <a:schemeClr val="tx1"/>
                </a:solidFill>
                <a:latin typeface="+mn-lt"/>
                <a:ea typeface="+mn-ea"/>
                <a:cs typeface="+mn-cs"/>
              </a:rPr>
              <a:t>~</a:t>
            </a:r>
            <a:r>
              <a:rPr lang="ko-KR" altLang="en-US" sz="1200" b="0" i="0" u="none" strike="noStrike" kern="1200" baseline="0" dirty="0" smtClean="0">
                <a:solidFill>
                  <a:schemeClr val="tx1"/>
                </a:solidFill>
                <a:latin typeface="+mn-lt"/>
                <a:ea typeface="+mn-ea"/>
                <a:cs typeface="+mn-cs"/>
              </a:rPr>
              <a:t>수백</a:t>
            </a:r>
            <a:r>
              <a:rPr lang="en-US" altLang="ko-KR" sz="1200" b="0" i="0" u="none" strike="noStrike" kern="1200" baseline="0" dirty="0" smtClean="0">
                <a:solidFill>
                  <a:schemeClr val="tx1"/>
                </a:solidFill>
                <a:latin typeface="+mn-lt"/>
                <a:ea typeface="+mn-ea"/>
                <a:cs typeface="+mn-cs"/>
              </a:rPr>
              <a:t>10-9</a:t>
            </a:r>
            <a:r>
              <a:rPr lang="ko-KR" altLang="en-US" sz="1200" b="0" i="0" u="none" strike="noStrike" kern="1200" baseline="0" dirty="0" smtClean="0">
                <a:solidFill>
                  <a:schemeClr val="tx1"/>
                </a:solidFill>
                <a:latin typeface="+mn-lt"/>
                <a:ea typeface="+mn-ea"/>
                <a:cs typeface="+mn-cs"/>
              </a:rPr>
              <a:t>초</a:t>
            </a:r>
            <a:r>
              <a:rPr lang="en-US" altLang="ko-KR" sz="1200" b="0" i="0" u="none" strike="noStrike" kern="1200" baseline="0" dirty="0" smtClean="0">
                <a:solidFill>
                  <a:schemeClr val="tx1"/>
                </a:solidFill>
                <a:latin typeface="+mn-lt"/>
                <a:ea typeface="+mn-ea"/>
                <a:cs typeface="+mn-cs"/>
              </a:rPr>
              <a:t>)</a:t>
            </a:r>
            <a:r>
              <a:rPr lang="ko-KR" altLang="en-US" sz="1200" b="0" i="0" u="none" strike="noStrike" kern="1200" baseline="0" dirty="0" smtClean="0">
                <a:solidFill>
                  <a:schemeClr val="tx1"/>
                </a:solidFill>
                <a:latin typeface="+mn-lt"/>
                <a:ea typeface="+mn-ea"/>
                <a:cs typeface="+mn-cs"/>
              </a:rPr>
              <a:t>에 대한 이벤트로 분류되고 있음을 </a:t>
            </a:r>
            <a:r>
              <a:rPr lang="ko-KR" altLang="en-US" sz="1200" b="0" i="0" u="none" strike="noStrike" kern="1200" baseline="0" dirty="0" err="1" smtClean="0">
                <a:solidFill>
                  <a:schemeClr val="tx1"/>
                </a:solidFill>
                <a:latin typeface="+mn-lt"/>
                <a:ea typeface="+mn-ea"/>
                <a:cs typeface="+mn-cs"/>
              </a:rPr>
              <a:t>알수있습니다</a:t>
            </a:r>
            <a:r>
              <a:rPr lang="en-US" altLang="ko-KR" sz="1200" b="0" i="0" u="none" strike="noStrike" kern="1200" baseline="0" dirty="0" smtClean="0">
                <a:solidFill>
                  <a:schemeClr val="tx1"/>
                </a:solidFill>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31</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부품의 운반</a:t>
            </a:r>
            <a:r>
              <a:rPr lang="en-US" altLang="ko-KR" dirty="0" smtClean="0"/>
              <a:t>, </a:t>
            </a:r>
            <a:r>
              <a:rPr lang="ko-KR" altLang="en-US" dirty="0" smtClean="0"/>
              <a:t>보관</a:t>
            </a:r>
            <a:r>
              <a:rPr lang="en-US" altLang="ko-KR" dirty="0" smtClean="0"/>
              <a:t>, </a:t>
            </a:r>
            <a:r>
              <a:rPr lang="ko-KR" altLang="en-US" dirty="0" smtClean="0"/>
              <a:t>취급 등의 과정에서 접촉성 대전이 이루어져 부품이 전하를 충전하고 있다가 접지에 접촉되어 순간적으로 방전을 일으키는 현상</a:t>
            </a:r>
            <a:r>
              <a:rPr lang="en-US" altLang="ko-KR" dirty="0" smtClean="0"/>
              <a:t>.</a:t>
            </a:r>
          </a:p>
          <a:p>
            <a:endParaRPr lang="en-US" altLang="ko-KR" sz="1200" b="0" i="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32</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en-US" altLang="ko-KR" dirty="0" smtClean="0"/>
              <a:t>HBM</a:t>
            </a:r>
            <a:r>
              <a:rPr lang="en-US" altLang="ko-KR" baseline="0" dirty="0" smtClean="0"/>
              <a:t> 2000V </a:t>
            </a:r>
            <a:r>
              <a:rPr lang="ko-KR" altLang="en-US" baseline="0" dirty="0" smtClean="0"/>
              <a:t>기준</a:t>
            </a:r>
            <a:r>
              <a:rPr lang="en-US" altLang="ko-KR" baseline="0" dirty="0" smtClean="0"/>
              <a:t>, </a:t>
            </a:r>
            <a:r>
              <a:rPr lang="en-US" altLang="ko-KR" baseline="0" dirty="0" err="1" smtClean="0"/>
              <a:t>Ipeak</a:t>
            </a:r>
            <a:r>
              <a:rPr lang="en-US" altLang="ko-KR" baseline="0" dirty="0" smtClean="0"/>
              <a:t> = 1.3A, rise time 2~10ns</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33</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en-US" altLang="ko-KR" sz="1200" b="0" i="0" u="none" strike="noStrike" kern="1200" baseline="0" dirty="0" smtClean="0">
                <a:solidFill>
                  <a:schemeClr val="tx1"/>
                </a:solidFill>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34</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en-US" altLang="ko-KR" dirty="0" smtClean="0"/>
              <a:t>MM </a:t>
            </a:r>
            <a:r>
              <a:rPr lang="ko-KR" altLang="en-US" dirty="0" smtClean="0"/>
              <a:t>사라진 이유</a:t>
            </a:r>
            <a:r>
              <a:rPr lang="en-US" altLang="ko-KR" dirty="0" smtClean="0"/>
              <a:t>?</a:t>
            </a:r>
          </a:p>
          <a:p>
            <a:r>
              <a:rPr lang="en-US" altLang="ko-KR" dirty="0" smtClean="0"/>
              <a:t>1) </a:t>
            </a:r>
            <a:r>
              <a:rPr lang="ko-KR" altLang="en-US" dirty="0" smtClean="0"/>
              <a:t>금속 표면에서의 빠른 방전이 </a:t>
            </a:r>
            <a:r>
              <a:rPr lang="en-US" altLang="ko-KR" dirty="0" smtClean="0"/>
              <a:t>MM</a:t>
            </a:r>
            <a:r>
              <a:rPr lang="ko-KR" altLang="en-US" dirty="0" smtClean="0"/>
              <a:t>에 의해 올바르게 표현되지 않기 때문</a:t>
            </a:r>
            <a:r>
              <a:rPr lang="en-US" altLang="ko-KR" dirty="0" smtClean="0"/>
              <a:t>. MM </a:t>
            </a:r>
            <a:r>
              <a:rPr lang="ko-KR" altLang="en-US" dirty="0" smtClean="0"/>
              <a:t>상승 펄스의 특성은 </a:t>
            </a:r>
            <a:r>
              <a:rPr lang="en-US" altLang="ko-KR" dirty="0" smtClean="0"/>
              <a:t>machine </a:t>
            </a:r>
            <a:r>
              <a:rPr lang="ko-KR" altLang="en-US" dirty="0" smtClean="0"/>
              <a:t>펄스에 대한 측정의 비교에 기초하여 확립된 것이 아니라</a:t>
            </a:r>
            <a:r>
              <a:rPr lang="en-US" altLang="ko-KR" baseline="0" dirty="0" smtClean="0"/>
              <a:t> </a:t>
            </a:r>
            <a:r>
              <a:rPr lang="ko-KR" altLang="en-US" dirty="0" smtClean="0"/>
              <a:t>이미 개발된 </a:t>
            </a:r>
            <a:r>
              <a:rPr lang="en-US" altLang="ko-KR" dirty="0" smtClean="0"/>
              <a:t>HBM </a:t>
            </a:r>
            <a:r>
              <a:rPr lang="ko-KR" altLang="en-US" dirty="0" err="1" smtClean="0"/>
              <a:t>시물레이터의</a:t>
            </a:r>
            <a:r>
              <a:rPr lang="ko-KR" altLang="en-US" dirty="0" smtClean="0"/>
              <a:t> 특성에 의해 결정되었음</a:t>
            </a:r>
            <a:r>
              <a:rPr lang="en-US" altLang="ko-KR" dirty="0" smtClean="0"/>
              <a:t>.</a:t>
            </a:r>
          </a:p>
          <a:p>
            <a:r>
              <a:rPr lang="en-US" altLang="ko-KR" dirty="0" smtClean="0"/>
              <a:t>2) </a:t>
            </a:r>
            <a:r>
              <a:rPr lang="ko-KR" altLang="en-US" dirty="0" smtClean="0"/>
              <a:t>금속 대 금속 방전의 빠른 </a:t>
            </a:r>
            <a:r>
              <a:rPr lang="en-US" altLang="ko-KR" dirty="0" smtClean="0"/>
              <a:t>rising</a:t>
            </a:r>
            <a:r>
              <a:rPr lang="en-US" altLang="ko-KR" baseline="0" dirty="0" smtClean="0"/>
              <a:t> </a:t>
            </a:r>
            <a:r>
              <a:rPr lang="ko-KR" altLang="en-US" baseline="0" dirty="0" smtClean="0"/>
              <a:t>기울기는 실제로 현재의 표준 </a:t>
            </a:r>
            <a:r>
              <a:rPr lang="en-US" altLang="ko-KR" baseline="0" dirty="0" smtClean="0"/>
              <a:t>CDM </a:t>
            </a:r>
            <a:r>
              <a:rPr lang="ko-KR" altLang="en-US" baseline="0" dirty="0" smtClean="0"/>
              <a:t>시험 방법을 사용하여 저 효과적으로 평가할 수 있음</a:t>
            </a:r>
            <a:r>
              <a:rPr lang="en-US" altLang="ko-KR" baseline="0" dirty="0" smtClean="0"/>
              <a:t>.</a:t>
            </a:r>
          </a:p>
          <a:p>
            <a:r>
              <a:rPr lang="en-US" altLang="ko-KR" baseline="0" dirty="0" smtClean="0"/>
              <a:t>3) HBM</a:t>
            </a:r>
            <a:r>
              <a:rPr lang="ko-KR" altLang="en-US" baseline="0" dirty="0" smtClean="0"/>
              <a:t>과 </a:t>
            </a:r>
            <a:r>
              <a:rPr lang="en-US" altLang="ko-KR" baseline="0" dirty="0" smtClean="0"/>
              <a:t>MM</a:t>
            </a:r>
            <a:r>
              <a:rPr lang="ko-KR" altLang="en-US" baseline="0" dirty="0" smtClean="0"/>
              <a:t> </a:t>
            </a:r>
            <a:r>
              <a:rPr lang="en-US" altLang="ko-KR" baseline="0" dirty="0" smtClean="0"/>
              <a:t>failure </a:t>
            </a:r>
            <a:r>
              <a:rPr lang="ko-KR" altLang="en-US" baseline="0" dirty="0" smtClean="0"/>
              <a:t>위치는 같은데</a:t>
            </a:r>
            <a:r>
              <a:rPr lang="en-US" altLang="ko-KR" baseline="0" dirty="0" smtClean="0"/>
              <a:t>, CDM failure </a:t>
            </a:r>
            <a:r>
              <a:rPr lang="ko-KR" altLang="en-US" baseline="0" dirty="0" smtClean="0"/>
              <a:t>위치는 다름</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35</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36</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en-US" altLang="ko-KR" dirty="0" smtClean="0"/>
              <a:t>Component level</a:t>
            </a:r>
            <a:r>
              <a:rPr lang="ko-KR" altLang="en-US" dirty="0" smtClean="0"/>
              <a:t>에서는 </a:t>
            </a:r>
            <a:r>
              <a:rPr lang="en-US" altLang="ko-KR" dirty="0" err="1" smtClean="0"/>
              <a:t>unpower</a:t>
            </a:r>
            <a:r>
              <a:rPr lang="en-US" altLang="ko-KR" dirty="0" smtClean="0"/>
              <a:t>,</a:t>
            </a:r>
            <a:r>
              <a:rPr lang="en-US" altLang="ko-KR" baseline="0" dirty="0" smtClean="0"/>
              <a:t> </a:t>
            </a:r>
            <a:r>
              <a:rPr lang="ko-KR" altLang="en-US" baseline="0" dirty="0" smtClean="0"/>
              <a:t>전압이 인가하지</a:t>
            </a:r>
            <a:r>
              <a:rPr lang="ko-KR" altLang="en-US" dirty="0" smtClean="0"/>
              <a:t> 않고 </a:t>
            </a:r>
            <a:r>
              <a:rPr lang="en-US" altLang="ko-KR" dirty="0" smtClean="0"/>
              <a:t>test</a:t>
            </a:r>
            <a:r>
              <a:rPr lang="ko-KR" altLang="en-US" dirty="0" smtClean="0"/>
              <a:t>를 수행하지만</a:t>
            </a:r>
            <a:r>
              <a:rPr lang="en-US" altLang="ko-KR" dirty="0" smtClean="0"/>
              <a:t>, system level</a:t>
            </a:r>
            <a:r>
              <a:rPr lang="ko-KR" altLang="en-US" dirty="0" smtClean="0"/>
              <a:t>에서는</a:t>
            </a:r>
            <a:r>
              <a:rPr lang="ko-KR" altLang="en-US" baseline="0" dirty="0" smtClean="0"/>
              <a:t> 정상적인 전압을 인가한 </a:t>
            </a:r>
            <a:r>
              <a:rPr lang="en-US" altLang="ko-KR" baseline="0" dirty="0" smtClean="0"/>
              <a:t>power ON test.</a:t>
            </a:r>
          </a:p>
          <a:p>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Component level</a:t>
            </a:r>
            <a:r>
              <a:rPr lang="ko-KR" altLang="en-US" dirty="0" smtClean="0"/>
              <a:t>에서는 외부 구성요소를 고려하지 않지만</a:t>
            </a:r>
            <a:r>
              <a:rPr lang="en-US" altLang="ko-KR" dirty="0" smtClean="0"/>
              <a:t>, system level</a:t>
            </a:r>
            <a:r>
              <a:rPr lang="ko-KR" altLang="en-US" dirty="0" smtClean="0"/>
              <a:t>에서는</a:t>
            </a:r>
            <a:r>
              <a:rPr lang="ko-KR" altLang="en-US" baseline="0" dirty="0" smtClean="0"/>
              <a:t> 모든 구성요소와 보드 설계의 영향을 받는다</a:t>
            </a:r>
            <a:r>
              <a:rPr lang="en-US" altLang="ko-KR" baseline="0" dirty="0" smtClean="0"/>
              <a:t>.</a:t>
            </a:r>
          </a:p>
          <a:p>
            <a:endParaRPr lang="en-US" altLang="ko-KR" dirty="0" smtClean="0"/>
          </a:p>
          <a:p>
            <a:r>
              <a:rPr lang="en-US" altLang="ko-KR" dirty="0" smtClean="0"/>
              <a:t>System</a:t>
            </a:r>
            <a:r>
              <a:rPr lang="en-US" altLang="ko-KR" baseline="0" dirty="0" smtClean="0"/>
              <a:t> level</a:t>
            </a:r>
            <a:r>
              <a:rPr lang="ko-KR" altLang="en-US" baseline="0" dirty="0" smtClean="0"/>
              <a:t>은 </a:t>
            </a:r>
            <a:r>
              <a:rPr lang="en-US" altLang="ko-KR" baseline="0" dirty="0" smtClean="0"/>
              <a:t>soft failure</a:t>
            </a:r>
            <a:r>
              <a:rPr lang="ko-KR" altLang="en-US" baseline="0" dirty="0" smtClean="0"/>
              <a:t>도 </a:t>
            </a:r>
            <a:r>
              <a:rPr lang="ko-KR" altLang="en-US" baseline="0" dirty="0" err="1" smtClean="0"/>
              <a:t>고려해야함</a:t>
            </a:r>
            <a:r>
              <a:rPr lang="en-US" altLang="ko-KR" baseline="0" dirty="0" smtClean="0"/>
              <a:t>.</a:t>
            </a:r>
          </a:p>
          <a:p>
            <a:endParaRPr lang="ko-KR" altLang="en-US" dirty="0" smtClean="0"/>
          </a:p>
          <a:p>
            <a:r>
              <a:rPr lang="ko-KR" altLang="en-US" sz="1200" b="0" i="0" u="none" strike="noStrike" kern="1200" baseline="0" dirty="0" smtClean="0">
                <a:solidFill>
                  <a:schemeClr val="tx1"/>
                </a:solidFill>
                <a:latin typeface="+mn-lt"/>
                <a:ea typeface="+mn-ea"/>
                <a:cs typeface="+mn-cs"/>
              </a:rPr>
              <a:t>반도체가 </a:t>
            </a:r>
            <a:r>
              <a:rPr lang="en-US" altLang="ko-KR" sz="1200" b="0" i="0" u="none" strike="noStrike" kern="1200" baseline="0" dirty="0" smtClean="0">
                <a:solidFill>
                  <a:schemeClr val="tx1"/>
                </a:solidFill>
                <a:latin typeface="+mn-lt"/>
                <a:ea typeface="+mn-ea"/>
                <a:cs typeface="+mn-cs"/>
              </a:rPr>
              <a:t>PCB </a:t>
            </a:r>
            <a:r>
              <a:rPr lang="ko-KR" altLang="en-US" sz="1200" b="0" i="0" u="none" strike="noStrike" kern="1200" baseline="0" dirty="0" smtClean="0">
                <a:solidFill>
                  <a:schemeClr val="tx1"/>
                </a:solidFill>
                <a:latin typeface="+mn-lt"/>
                <a:ea typeface="+mn-ea"/>
                <a:cs typeface="+mn-cs"/>
              </a:rPr>
              <a:t>위에 </a:t>
            </a:r>
            <a:r>
              <a:rPr lang="ko-KR" altLang="en-US" sz="1200" b="0" i="0" u="none" strike="noStrike" kern="1200" baseline="0" dirty="0" err="1" smtClean="0">
                <a:solidFill>
                  <a:schemeClr val="tx1"/>
                </a:solidFill>
                <a:latin typeface="+mn-lt"/>
                <a:ea typeface="+mn-ea"/>
                <a:cs typeface="+mn-cs"/>
              </a:rPr>
              <a:t>실장되고나면</a:t>
            </a:r>
            <a:r>
              <a:rPr lang="en-US" altLang="ko-KR" sz="1200" b="0" i="0" u="none" strike="noStrike" kern="1200" baseline="0" dirty="0" smtClean="0">
                <a:solidFill>
                  <a:schemeClr val="tx1"/>
                </a:solidFill>
                <a:latin typeface="+mn-lt"/>
                <a:ea typeface="+mn-ea"/>
                <a:cs typeface="+mn-cs"/>
              </a:rPr>
              <a:t>,</a:t>
            </a:r>
            <a:r>
              <a:rPr lang="ko-KR" altLang="en-US" sz="1200" b="0" i="0" u="none" strike="noStrike" kern="1200" baseline="0" dirty="0" smtClean="0">
                <a:solidFill>
                  <a:schemeClr val="tx1"/>
                </a:solidFill>
                <a:latin typeface="+mn-lt"/>
                <a:ea typeface="+mn-ea"/>
                <a:cs typeface="+mn-cs"/>
              </a:rPr>
              <a:t>보유하고 있던 반도체의 내성은 주변회로와 결합하여 더 이상 </a:t>
            </a:r>
            <a:r>
              <a:rPr lang="ko-KR" altLang="en-US" sz="1200" b="0" i="0" u="none" strike="noStrike" kern="1200" baseline="0" dirty="0" err="1" smtClean="0">
                <a:solidFill>
                  <a:schemeClr val="tx1"/>
                </a:solidFill>
                <a:latin typeface="+mn-lt"/>
                <a:ea typeface="+mn-ea"/>
                <a:cs typeface="+mn-cs"/>
              </a:rPr>
              <a:t>유효하지않습니다</a:t>
            </a:r>
            <a:r>
              <a:rPr lang="en-US" altLang="ko-KR" sz="1200" b="0" i="0" u="none" strike="noStrike" kern="1200" baseline="0" dirty="0" smtClean="0">
                <a:solidFill>
                  <a:schemeClr val="tx1"/>
                </a:solidFill>
                <a:latin typeface="+mn-lt"/>
                <a:ea typeface="+mn-ea"/>
                <a:cs typeface="+mn-cs"/>
              </a:rPr>
              <a:t>.</a:t>
            </a:r>
          </a:p>
          <a:p>
            <a:r>
              <a:rPr lang="en-US" altLang="ko-KR" sz="1200" b="0" i="0" u="none" strike="noStrike" kern="1200" baseline="0" dirty="0" smtClean="0">
                <a:solidFill>
                  <a:schemeClr val="tx1"/>
                </a:solidFill>
                <a:latin typeface="+mn-lt"/>
                <a:ea typeface="+mn-ea"/>
                <a:cs typeface="+mn-cs"/>
              </a:rPr>
              <a:t>ESD </a:t>
            </a:r>
            <a:r>
              <a:rPr lang="ko-KR" altLang="en-US" sz="1200" b="0" i="0" u="none" strike="noStrike" kern="1200" baseline="0" dirty="0" smtClean="0">
                <a:solidFill>
                  <a:schemeClr val="tx1"/>
                </a:solidFill>
                <a:latin typeface="+mn-lt"/>
                <a:ea typeface="+mn-ea"/>
                <a:cs typeface="+mn-cs"/>
              </a:rPr>
              <a:t>내성이 높은 반도체를 </a:t>
            </a:r>
            <a:r>
              <a:rPr lang="ko-KR" altLang="en-US" sz="1200" b="0" i="0" u="none" strike="noStrike" kern="1200" baseline="0" dirty="0" err="1" smtClean="0">
                <a:solidFill>
                  <a:schemeClr val="tx1"/>
                </a:solidFill>
                <a:latin typeface="+mn-lt"/>
                <a:ea typeface="+mn-ea"/>
                <a:cs typeface="+mn-cs"/>
              </a:rPr>
              <a:t>사용한다고해서</a:t>
            </a:r>
            <a:r>
              <a:rPr lang="ko-KR" altLang="en-US" sz="1200" b="0" i="0" u="none" strike="noStrike" kern="1200" baseline="0" dirty="0" smtClean="0">
                <a:solidFill>
                  <a:schemeClr val="tx1"/>
                </a:solidFill>
                <a:latin typeface="+mn-lt"/>
                <a:ea typeface="+mn-ea"/>
                <a:cs typeface="+mn-cs"/>
              </a:rPr>
              <a:t> 시스템 </a:t>
            </a:r>
            <a:r>
              <a:rPr lang="en-US" altLang="ko-KR" sz="1200" b="0" i="0" u="none" strike="noStrike" kern="1200" baseline="0" dirty="0" smtClean="0">
                <a:solidFill>
                  <a:schemeClr val="tx1"/>
                </a:solidFill>
                <a:latin typeface="+mn-lt"/>
                <a:ea typeface="+mn-ea"/>
                <a:cs typeface="+mn-cs"/>
              </a:rPr>
              <a:t>ESD </a:t>
            </a:r>
            <a:r>
              <a:rPr lang="ko-KR" altLang="en-US" sz="1200" b="0" i="0" u="none" strike="noStrike" kern="1200" baseline="0" dirty="0" smtClean="0">
                <a:solidFill>
                  <a:schemeClr val="tx1"/>
                </a:solidFill>
                <a:latin typeface="+mn-lt"/>
                <a:ea typeface="+mn-ea"/>
                <a:cs typeface="+mn-cs"/>
              </a:rPr>
              <a:t>특성이 좋다고 볼 수 없습니다</a:t>
            </a:r>
            <a:r>
              <a:rPr lang="en-US" altLang="ko-KR" sz="1200" b="0" i="0" u="none" strike="noStrike" kern="1200" baseline="0" dirty="0" smtClean="0">
                <a:solidFill>
                  <a:schemeClr val="tx1"/>
                </a:solidFill>
                <a:latin typeface="+mn-lt"/>
                <a:ea typeface="+mn-ea"/>
                <a:cs typeface="+mn-cs"/>
              </a:rPr>
              <a:t>.</a:t>
            </a:r>
          </a:p>
          <a:p>
            <a:r>
              <a:rPr lang="ko-KR" altLang="en-US" sz="1200" b="0" i="0" u="none" strike="noStrike" kern="1200" baseline="0" dirty="0" smtClean="0">
                <a:solidFill>
                  <a:schemeClr val="tx1"/>
                </a:solidFill>
                <a:latin typeface="+mn-lt"/>
                <a:ea typeface="+mn-ea"/>
                <a:cs typeface="+mn-cs"/>
              </a:rPr>
              <a:t>이에 따라 국제정전기협회</a:t>
            </a:r>
            <a:r>
              <a:rPr lang="en-US" altLang="ko-KR" sz="1200" b="0" i="0" u="none" strike="noStrike" kern="1200" baseline="0" dirty="0" smtClean="0">
                <a:solidFill>
                  <a:schemeClr val="tx1"/>
                </a:solidFill>
                <a:latin typeface="+mn-lt"/>
                <a:ea typeface="+mn-ea"/>
                <a:cs typeface="+mn-cs"/>
              </a:rPr>
              <a:t>(www.esda.org)</a:t>
            </a:r>
            <a:r>
              <a:rPr lang="ko-KR" altLang="en-US" sz="1200" b="0" i="0" u="none" strike="noStrike" kern="1200" baseline="0" dirty="0" smtClean="0">
                <a:solidFill>
                  <a:schemeClr val="tx1"/>
                </a:solidFill>
                <a:latin typeface="+mn-lt"/>
                <a:ea typeface="+mn-ea"/>
                <a:cs typeface="+mn-cs"/>
              </a:rPr>
              <a:t>에서는 반도체와 시스템에 대한 </a:t>
            </a:r>
            <a:r>
              <a:rPr lang="en-US" altLang="ko-KR" sz="1200" b="0" i="0" u="none" strike="noStrike" kern="1200" baseline="0" dirty="0" smtClean="0">
                <a:solidFill>
                  <a:schemeClr val="tx1"/>
                </a:solidFill>
                <a:latin typeface="+mn-lt"/>
                <a:ea typeface="+mn-ea"/>
                <a:cs typeface="+mn-cs"/>
              </a:rPr>
              <a:t>ESD </a:t>
            </a:r>
            <a:r>
              <a:rPr lang="ko-KR" altLang="en-US" sz="1200" b="0" i="0" u="none" strike="noStrike" kern="1200" baseline="0" dirty="0" smtClean="0">
                <a:solidFill>
                  <a:schemeClr val="tx1"/>
                </a:solidFill>
                <a:latin typeface="+mn-lt"/>
                <a:ea typeface="+mn-ea"/>
                <a:cs typeface="+mn-cs"/>
              </a:rPr>
              <a:t>평가는 별개로 </a:t>
            </a:r>
            <a:r>
              <a:rPr lang="ko-KR" altLang="en-US" sz="1200" b="0" i="0" u="none" strike="noStrike" kern="1200" baseline="0" dirty="0" err="1" smtClean="0">
                <a:solidFill>
                  <a:schemeClr val="tx1"/>
                </a:solidFill>
                <a:latin typeface="+mn-lt"/>
                <a:ea typeface="+mn-ea"/>
                <a:cs typeface="+mn-cs"/>
              </a:rPr>
              <a:t>보고있으며</a:t>
            </a:r>
            <a:r>
              <a:rPr lang="en-US" altLang="ko-KR" sz="1200" b="0" i="0" u="none" strike="noStrike" kern="1200" baseline="0" dirty="0" smtClean="0">
                <a:solidFill>
                  <a:schemeClr val="tx1"/>
                </a:solidFill>
                <a:latin typeface="+mn-lt"/>
                <a:ea typeface="+mn-ea"/>
                <a:cs typeface="+mn-cs"/>
              </a:rPr>
              <a:t>, </a:t>
            </a:r>
            <a:r>
              <a:rPr lang="ko-KR" altLang="en-US" sz="1200" b="0" i="0" u="none" strike="noStrike" kern="1200" baseline="0" dirty="0" smtClean="0">
                <a:solidFill>
                  <a:schemeClr val="tx1"/>
                </a:solidFill>
                <a:latin typeface="+mn-lt"/>
                <a:ea typeface="+mn-ea"/>
                <a:cs typeface="+mn-cs"/>
              </a:rPr>
              <a:t>평가방법 및 요구사항도 별도 </a:t>
            </a:r>
            <a:r>
              <a:rPr lang="ko-KR" altLang="en-US" sz="1200" b="0" i="0" u="none" strike="noStrike" kern="1200" baseline="0" dirty="0" err="1" smtClean="0">
                <a:solidFill>
                  <a:schemeClr val="tx1"/>
                </a:solidFill>
                <a:latin typeface="+mn-lt"/>
                <a:ea typeface="+mn-ea"/>
                <a:cs typeface="+mn-cs"/>
              </a:rPr>
              <a:t>관리하고있습니다</a:t>
            </a:r>
            <a:r>
              <a:rPr lang="en-US" altLang="ko-KR" sz="1200" b="0" i="0" u="none" strike="noStrike" kern="1200" baseline="0" dirty="0" smtClean="0">
                <a:solidFill>
                  <a:schemeClr val="tx1"/>
                </a:solidFill>
                <a:latin typeface="+mn-lt"/>
                <a:ea typeface="+mn-ea"/>
                <a:cs typeface="+mn-cs"/>
              </a:rPr>
              <a:t>.</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37</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38</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fontAlgn="base"/>
            <a:r>
              <a:rPr lang="ko-KR" altLang="en-US" sz="1200" b="0" i="0" kern="1200" dirty="0" err="1" smtClean="0">
                <a:solidFill>
                  <a:schemeClr val="tx1"/>
                </a:solidFill>
                <a:effectLst/>
                <a:latin typeface="+mn-lt"/>
                <a:ea typeface="+mn-ea"/>
                <a:cs typeface="+mn-cs"/>
              </a:rPr>
              <a:t>핫</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캐리어는</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전계에</a:t>
            </a:r>
            <a:r>
              <a:rPr lang="ko-KR" altLang="en-US" sz="1200" b="0" i="0" kern="1200" dirty="0" smtClean="0">
                <a:solidFill>
                  <a:schemeClr val="tx1"/>
                </a:solidFill>
                <a:effectLst/>
                <a:latin typeface="+mn-lt"/>
                <a:ea typeface="+mn-ea"/>
                <a:cs typeface="+mn-cs"/>
              </a:rPr>
              <a:t> 의해 에너지가 매우 높아진 </a:t>
            </a:r>
            <a:r>
              <a:rPr lang="ko-KR" altLang="en-US" sz="1200" b="0" i="0" kern="1200" dirty="0" err="1" smtClean="0">
                <a:solidFill>
                  <a:schemeClr val="tx1"/>
                </a:solidFill>
                <a:effectLst/>
                <a:latin typeface="+mn-lt"/>
                <a:ea typeface="+mn-ea"/>
                <a:cs typeface="+mn-cs"/>
              </a:rPr>
              <a:t>캐리어를</a:t>
            </a:r>
            <a:r>
              <a:rPr lang="ko-KR" altLang="en-US" sz="1200" b="0" i="0" kern="1200" dirty="0" smtClean="0">
                <a:solidFill>
                  <a:schemeClr val="tx1"/>
                </a:solidFill>
                <a:effectLst/>
                <a:latin typeface="+mn-lt"/>
                <a:ea typeface="+mn-ea"/>
                <a:cs typeface="+mn-cs"/>
              </a:rPr>
              <a:t> 의미합니다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채널 길이가 짧아지면서 소스와 </a:t>
            </a:r>
            <a:r>
              <a:rPr lang="ko-KR" altLang="en-US" sz="1200" b="0" i="0" kern="1200" dirty="0" err="1" smtClean="0">
                <a:solidFill>
                  <a:schemeClr val="tx1"/>
                </a:solidFill>
                <a:effectLst/>
                <a:latin typeface="+mn-lt"/>
                <a:ea typeface="+mn-ea"/>
                <a:cs typeface="+mn-cs"/>
              </a:rPr>
              <a:t>드레인</a:t>
            </a:r>
            <a:r>
              <a:rPr lang="ko-KR" altLang="en-US" sz="1200" b="0" i="0" kern="1200" dirty="0" smtClean="0">
                <a:solidFill>
                  <a:schemeClr val="tx1"/>
                </a:solidFill>
                <a:effectLst/>
                <a:latin typeface="+mn-lt"/>
                <a:ea typeface="+mn-ea"/>
                <a:cs typeface="+mn-cs"/>
              </a:rPr>
              <a:t> 사이 거리가 가까워지고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이로 인해 같은 전압일지라도 </a:t>
            </a:r>
            <a:r>
              <a:rPr lang="en-US" altLang="ko-KR" sz="1200" b="0" i="0" kern="1200" dirty="0" smtClean="0">
                <a:solidFill>
                  <a:schemeClr val="tx1"/>
                </a:solidFill>
                <a:effectLst/>
                <a:latin typeface="+mn-lt"/>
                <a:ea typeface="+mn-ea"/>
                <a:cs typeface="+mn-cs"/>
              </a:rPr>
              <a:t>long channel</a:t>
            </a:r>
            <a:r>
              <a:rPr lang="ko-KR" altLang="en-US" sz="1200" b="0" i="0" kern="1200" dirty="0" smtClean="0">
                <a:solidFill>
                  <a:schemeClr val="tx1"/>
                </a:solidFill>
                <a:effectLst/>
                <a:latin typeface="+mn-lt"/>
                <a:ea typeface="+mn-ea"/>
                <a:cs typeface="+mn-cs"/>
              </a:rPr>
              <a:t>에 비해 </a:t>
            </a:r>
            <a:r>
              <a:rPr lang="ko-KR" altLang="en-US" sz="1200" b="0" i="0" kern="1200" dirty="0" err="1" smtClean="0">
                <a:solidFill>
                  <a:schemeClr val="tx1"/>
                </a:solidFill>
                <a:effectLst/>
                <a:latin typeface="+mn-lt"/>
                <a:ea typeface="+mn-ea"/>
                <a:cs typeface="+mn-cs"/>
              </a:rPr>
              <a:t>캐리어에</a:t>
            </a:r>
            <a:r>
              <a:rPr lang="ko-KR" altLang="en-US" sz="1200" b="0" i="0" kern="1200" dirty="0" smtClean="0">
                <a:solidFill>
                  <a:schemeClr val="tx1"/>
                </a:solidFill>
                <a:effectLst/>
                <a:latin typeface="+mn-lt"/>
                <a:ea typeface="+mn-ea"/>
                <a:cs typeface="+mn-cs"/>
              </a:rPr>
              <a:t> 가해지는 </a:t>
            </a:r>
            <a:r>
              <a:rPr lang="ko-KR" altLang="en-US" sz="1200" b="0" i="0" kern="1200" dirty="0" err="1" smtClean="0">
                <a:solidFill>
                  <a:schemeClr val="tx1"/>
                </a:solidFill>
                <a:effectLst/>
                <a:latin typeface="+mn-lt"/>
                <a:ea typeface="+mn-ea"/>
                <a:cs typeface="+mn-cs"/>
              </a:rPr>
              <a:t>전계는</a:t>
            </a:r>
            <a:r>
              <a:rPr lang="ko-KR" altLang="en-US" sz="1200" b="0" i="0" kern="1200" dirty="0" smtClean="0">
                <a:solidFill>
                  <a:schemeClr val="tx1"/>
                </a:solidFill>
                <a:effectLst/>
                <a:latin typeface="+mn-lt"/>
                <a:ea typeface="+mn-ea"/>
                <a:cs typeface="+mn-cs"/>
              </a:rPr>
              <a:t> 더 커집니다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이렇게 큰 </a:t>
            </a:r>
            <a:r>
              <a:rPr lang="ko-KR" altLang="en-US" sz="1200" b="0" i="0" kern="1200" dirty="0" err="1" smtClean="0">
                <a:solidFill>
                  <a:schemeClr val="tx1"/>
                </a:solidFill>
                <a:effectLst/>
                <a:latin typeface="+mn-lt"/>
                <a:ea typeface="+mn-ea"/>
                <a:cs typeface="+mn-cs"/>
              </a:rPr>
              <a:t>전계에</a:t>
            </a:r>
            <a:r>
              <a:rPr lang="ko-KR" altLang="en-US" sz="1200" b="0" i="0" kern="1200" dirty="0" smtClean="0">
                <a:solidFill>
                  <a:schemeClr val="tx1"/>
                </a:solidFill>
                <a:effectLst/>
                <a:latin typeface="+mn-lt"/>
                <a:ea typeface="+mn-ea"/>
                <a:cs typeface="+mn-cs"/>
              </a:rPr>
              <a:t> 의해 </a:t>
            </a:r>
            <a:r>
              <a:rPr lang="ko-KR" altLang="en-US" sz="1200" b="0" i="0" kern="1200" dirty="0" err="1" smtClean="0">
                <a:solidFill>
                  <a:schemeClr val="tx1"/>
                </a:solidFill>
                <a:effectLst/>
                <a:latin typeface="+mn-lt"/>
                <a:ea typeface="+mn-ea"/>
                <a:cs typeface="+mn-cs"/>
              </a:rPr>
              <a:t>캐리어는</a:t>
            </a:r>
            <a:r>
              <a:rPr lang="ko-KR" altLang="en-US" sz="1200" b="0" i="0" kern="1200" dirty="0" smtClean="0">
                <a:solidFill>
                  <a:schemeClr val="tx1"/>
                </a:solidFill>
                <a:effectLst/>
                <a:latin typeface="+mn-lt"/>
                <a:ea typeface="+mn-ea"/>
                <a:cs typeface="+mn-cs"/>
              </a:rPr>
              <a:t> 매우 높은 운동에너지를 가지게 되고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이로 인해 여러 문제가 발생합니다</a:t>
            </a:r>
            <a:r>
              <a:rPr lang="en-US" altLang="ko-KR" sz="1200" b="0" i="0" kern="1200" dirty="0" smtClean="0">
                <a:solidFill>
                  <a:schemeClr val="tx1"/>
                </a:solidFill>
                <a:effectLst/>
                <a:latin typeface="+mn-lt"/>
                <a:ea typeface="+mn-ea"/>
                <a:cs typeface="+mn-cs"/>
              </a:rPr>
              <a:t>.</a:t>
            </a:r>
          </a:p>
          <a:p>
            <a:pPr fontAlgn="base"/>
            <a:r>
              <a:rPr lang="en-US" altLang="ko-KR" sz="1200" b="0" i="0" kern="1200" dirty="0" smtClean="0">
                <a:solidFill>
                  <a:schemeClr val="tx1"/>
                </a:solidFill>
                <a:effectLst/>
                <a:latin typeface="+mn-lt"/>
                <a:ea typeface="+mn-ea"/>
                <a:cs typeface="+mn-cs"/>
              </a:rPr>
              <a:t>​</a:t>
            </a:r>
            <a:r>
              <a:rPr lang="ko-KR" altLang="en-US" sz="1200" b="0" i="0" kern="1200" dirty="0" err="1" smtClean="0">
                <a:solidFill>
                  <a:schemeClr val="tx1"/>
                </a:solidFill>
                <a:effectLst/>
                <a:latin typeface="+mn-lt"/>
                <a:ea typeface="+mn-ea"/>
                <a:cs typeface="+mn-cs"/>
              </a:rPr>
              <a:t>핫</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캐리어</a:t>
            </a:r>
            <a:r>
              <a:rPr lang="ko-KR" altLang="en-US" sz="1200" b="0" i="0" kern="1200" dirty="0" smtClean="0">
                <a:solidFill>
                  <a:schemeClr val="tx1"/>
                </a:solidFill>
                <a:effectLst/>
                <a:latin typeface="+mn-lt"/>
                <a:ea typeface="+mn-ea"/>
                <a:cs typeface="+mn-cs"/>
              </a:rPr>
              <a:t> 상태에서 </a:t>
            </a:r>
            <a:r>
              <a:rPr lang="ko-KR" altLang="en-US" sz="1200" b="0" i="0" kern="1200" dirty="0" err="1" smtClean="0">
                <a:solidFill>
                  <a:schemeClr val="tx1"/>
                </a:solidFill>
                <a:effectLst/>
                <a:latin typeface="+mn-lt"/>
                <a:ea typeface="+mn-ea"/>
                <a:cs typeface="+mn-cs"/>
              </a:rPr>
              <a:t>게이트에</a:t>
            </a:r>
            <a:r>
              <a:rPr lang="ko-KR" altLang="en-US" sz="1200" b="0" i="0" kern="1200" dirty="0" smtClean="0">
                <a:solidFill>
                  <a:schemeClr val="tx1"/>
                </a:solidFill>
                <a:effectLst/>
                <a:latin typeface="+mn-lt"/>
                <a:ea typeface="+mn-ea"/>
                <a:cs typeface="+mn-cs"/>
              </a:rPr>
              <a:t> 전압을 인가해 </a:t>
            </a:r>
            <a:r>
              <a:rPr lang="ko-KR" altLang="en-US" sz="1200" b="0" i="0" kern="1200" dirty="0" err="1" smtClean="0">
                <a:solidFill>
                  <a:schemeClr val="tx1"/>
                </a:solidFill>
                <a:effectLst/>
                <a:latin typeface="+mn-lt"/>
                <a:ea typeface="+mn-ea"/>
                <a:cs typeface="+mn-cs"/>
              </a:rPr>
              <a:t>게이트</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전계가</a:t>
            </a:r>
            <a:r>
              <a:rPr lang="ko-KR" altLang="en-US" sz="1200" b="0" i="0" kern="1200" dirty="0" smtClean="0">
                <a:solidFill>
                  <a:schemeClr val="tx1"/>
                </a:solidFill>
                <a:effectLst/>
                <a:latin typeface="+mn-lt"/>
                <a:ea typeface="+mn-ea"/>
                <a:cs typeface="+mn-cs"/>
              </a:rPr>
              <a:t> 가해지면 </a:t>
            </a:r>
            <a:r>
              <a:rPr lang="ko-KR" altLang="en-US" sz="1200" b="0" i="0" kern="1200" dirty="0" err="1" smtClean="0">
                <a:solidFill>
                  <a:schemeClr val="tx1"/>
                </a:solidFill>
                <a:effectLst/>
                <a:latin typeface="+mn-lt"/>
                <a:ea typeface="+mn-ea"/>
                <a:cs typeface="+mn-cs"/>
              </a:rPr>
              <a:t>캐리어가</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게이트</a:t>
            </a:r>
            <a:r>
              <a:rPr lang="ko-KR" altLang="en-US" sz="1200" b="0" i="0" kern="1200" dirty="0" smtClean="0">
                <a:solidFill>
                  <a:schemeClr val="tx1"/>
                </a:solidFill>
                <a:effectLst/>
                <a:latin typeface="+mn-lt"/>
                <a:ea typeface="+mn-ea"/>
                <a:cs typeface="+mn-cs"/>
              </a:rPr>
              <a:t> 쪽으로 끌려가다가 </a:t>
            </a:r>
            <a:r>
              <a:rPr lang="ko-KR" altLang="en-US" sz="1200" b="0" i="0" kern="1200" dirty="0" err="1" smtClean="0">
                <a:solidFill>
                  <a:schemeClr val="tx1"/>
                </a:solidFill>
                <a:effectLst/>
                <a:latin typeface="+mn-lt"/>
                <a:ea typeface="+mn-ea"/>
                <a:cs typeface="+mn-cs"/>
              </a:rPr>
              <a:t>게이트</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산화막으로</a:t>
            </a:r>
            <a:r>
              <a:rPr lang="ko-KR" altLang="en-US" sz="1200" b="0" i="0" kern="1200" dirty="0" smtClean="0">
                <a:solidFill>
                  <a:schemeClr val="tx1"/>
                </a:solidFill>
                <a:effectLst/>
                <a:latin typeface="+mn-lt"/>
                <a:ea typeface="+mn-ea"/>
                <a:cs typeface="+mn-cs"/>
              </a:rPr>
              <a:t> 침입하게 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이렇게 주입된 </a:t>
            </a:r>
            <a:r>
              <a:rPr lang="ko-KR" altLang="en-US" sz="1200" b="0" i="0" kern="1200" dirty="0" err="1" smtClean="0">
                <a:solidFill>
                  <a:schemeClr val="tx1"/>
                </a:solidFill>
                <a:effectLst/>
                <a:latin typeface="+mn-lt"/>
                <a:ea typeface="+mn-ea"/>
                <a:cs typeface="+mn-cs"/>
              </a:rPr>
              <a:t>캐리어들은</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산화막에</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Trap(</a:t>
            </a:r>
            <a:r>
              <a:rPr lang="ko-KR" altLang="en-US" sz="1200" b="0" i="0" kern="1200" dirty="0" err="1" smtClean="0">
                <a:solidFill>
                  <a:schemeClr val="tx1"/>
                </a:solidFill>
                <a:effectLst/>
                <a:latin typeface="+mn-lt"/>
                <a:ea typeface="+mn-ea"/>
                <a:cs typeface="+mn-cs"/>
              </a:rPr>
              <a:t>산화막</a:t>
            </a:r>
            <a:r>
              <a:rPr lang="ko-KR" altLang="en-US" sz="1200" b="0" i="0" kern="1200" dirty="0" smtClean="0">
                <a:solidFill>
                  <a:schemeClr val="tx1"/>
                </a:solidFill>
                <a:effectLst/>
                <a:latin typeface="+mn-lt"/>
                <a:ea typeface="+mn-ea"/>
                <a:cs typeface="+mn-cs"/>
              </a:rPr>
              <a:t> 내 </a:t>
            </a:r>
            <a:r>
              <a:rPr lang="en-US" altLang="ko-KR" sz="1200" b="0" i="0" kern="1200" dirty="0" smtClean="0">
                <a:solidFill>
                  <a:schemeClr val="tx1"/>
                </a:solidFill>
                <a:effectLst/>
                <a:latin typeface="+mn-lt"/>
                <a:ea typeface="+mn-ea"/>
                <a:cs typeface="+mn-cs"/>
              </a:rPr>
              <a:t>defect </a:t>
            </a:r>
            <a:r>
              <a:rPr lang="ko-KR" altLang="en-US" sz="1200" b="0" i="0" kern="1200" dirty="0" smtClean="0">
                <a:solidFill>
                  <a:schemeClr val="tx1"/>
                </a:solidFill>
                <a:effectLst/>
                <a:latin typeface="+mn-lt"/>
                <a:ea typeface="+mn-ea"/>
                <a:cs typeface="+mn-cs"/>
              </a:rPr>
              <a:t>등에 갇히는 현상</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되고</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산화막은</a:t>
            </a:r>
            <a:r>
              <a:rPr lang="ko-KR" altLang="en-US" sz="1200" b="0" i="0" kern="1200" dirty="0" smtClean="0">
                <a:solidFill>
                  <a:schemeClr val="tx1"/>
                </a:solidFill>
                <a:effectLst/>
                <a:latin typeface="+mn-lt"/>
                <a:ea typeface="+mn-ea"/>
                <a:cs typeface="+mn-cs"/>
              </a:rPr>
              <a:t> 이 전하들로 인해 </a:t>
            </a:r>
            <a:r>
              <a:rPr lang="en-US" altLang="ko-KR" sz="1200" b="0" i="0" kern="1200" dirty="0" smtClean="0">
                <a:solidFill>
                  <a:schemeClr val="tx1"/>
                </a:solidFill>
                <a:effectLst/>
                <a:latin typeface="+mn-lt"/>
                <a:ea typeface="+mn-ea"/>
                <a:cs typeface="+mn-cs"/>
              </a:rPr>
              <a:t>charge</a:t>
            </a:r>
            <a:r>
              <a:rPr lang="ko-KR" altLang="en-US" sz="1200" b="0" i="0" kern="1200" dirty="0" smtClean="0">
                <a:solidFill>
                  <a:schemeClr val="tx1"/>
                </a:solidFill>
                <a:effectLst/>
                <a:latin typeface="+mn-lt"/>
                <a:ea typeface="+mn-ea"/>
                <a:cs typeface="+mn-cs"/>
              </a:rPr>
              <a:t>를 띠게 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그로 인해 </a:t>
            </a:r>
            <a:r>
              <a:rPr lang="ko-KR" altLang="en-US" sz="1200" b="0" i="0" kern="1200" dirty="0" err="1" smtClean="0">
                <a:solidFill>
                  <a:schemeClr val="tx1"/>
                </a:solidFill>
                <a:effectLst/>
                <a:latin typeface="+mn-lt"/>
                <a:ea typeface="+mn-ea"/>
                <a:cs typeface="+mn-cs"/>
              </a:rPr>
              <a:t>산화막의</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capacitance </a:t>
            </a:r>
            <a:r>
              <a:rPr lang="ko-KR" altLang="en-US" sz="1200" b="0" i="0" kern="1200" dirty="0" smtClean="0">
                <a:solidFill>
                  <a:schemeClr val="tx1"/>
                </a:solidFill>
                <a:effectLst/>
                <a:latin typeface="+mn-lt"/>
                <a:ea typeface="+mn-ea"/>
                <a:cs typeface="+mn-cs"/>
              </a:rPr>
              <a:t>특성이 나빠지면서 </a:t>
            </a:r>
            <a:r>
              <a:rPr lang="en-US" altLang="ko-KR" sz="1200" b="0" i="0" kern="1200" dirty="0" err="1" smtClean="0">
                <a:solidFill>
                  <a:schemeClr val="tx1"/>
                </a:solidFill>
                <a:effectLst/>
                <a:latin typeface="+mn-lt"/>
                <a:ea typeface="+mn-ea"/>
                <a:cs typeface="+mn-cs"/>
              </a:rPr>
              <a:t>Vt</a:t>
            </a:r>
            <a:r>
              <a:rPr lang="en-US" altLang="ko-KR" sz="1200" b="0" i="0" kern="1200" dirty="0" smtClean="0">
                <a:solidFill>
                  <a:schemeClr val="tx1"/>
                </a:solidFill>
                <a:effectLst/>
                <a:latin typeface="+mn-lt"/>
                <a:ea typeface="+mn-ea"/>
                <a:cs typeface="+mn-cs"/>
              </a:rPr>
              <a:t>(Threshold</a:t>
            </a:r>
            <a:r>
              <a:rPr lang="en-US" altLang="ko-KR" sz="1200" b="0" i="0" kern="1200" baseline="0" dirty="0" smtClean="0">
                <a:solidFill>
                  <a:schemeClr val="tx1"/>
                </a:solidFill>
                <a:effectLst/>
                <a:latin typeface="+mn-lt"/>
                <a:ea typeface="+mn-ea"/>
                <a:cs typeface="+mn-cs"/>
              </a:rPr>
              <a:t> voltage)</a:t>
            </a:r>
            <a:r>
              <a:rPr lang="ko-KR" altLang="en-US" sz="1200" b="0" i="0" kern="1200" dirty="0" smtClean="0">
                <a:solidFill>
                  <a:schemeClr val="tx1"/>
                </a:solidFill>
                <a:effectLst/>
                <a:latin typeface="+mn-lt"/>
                <a:ea typeface="+mn-ea"/>
                <a:cs typeface="+mn-cs"/>
              </a:rPr>
              <a:t>가 증가하는 현상이 발생합니다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추가로 </a:t>
            </a:r>
            <a:r>
              <a:rPr lang="ko-KR" altLang="en-US" sz="1200" b="0" i="0" kern="1200" dirty="0" err="1" smtClean="0">
                <a:solidFill>
                  <a:schemeClr val="tx1"/>
                </a:solidFill>
                <a:effectLst/>
                <a:latin typeface="+mn-lt"/>
                <a:ea typeface="+mn-ea"/>
                <a:cs typeface="+mn-cs"/>
              </a:rPr>
              <a:t>게이트</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산화막으로</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캐리어가</a:t>
            </a:r>
            <a:r>
              <a:rPr lang="ko-KR" altLang="en-US" sz="1200" b="0" i="0" kern="1200" dirty="0" smtClean="0">
                <a:solidFill>
                  <a:schemeClr val="tx1"/>
                </a:solidFill>
                <a:effectLst/>
                <a:latin typeface="+mn-lt"/>
                <a:ea typeface="+mn-ea"/>
                <a:cs typeface="+mn-cs"/>
              </a:rPr>
              <a:t> 주입되면서 </a:t>
            </a:r>
            <a:r>
              <a:rPr lang="ko-KR" altLang="en-US" sz="1200" b="0" i="0" kern="1200" dirty="0" err="1" smtClean="0">
                <a:solidFill>
                  <a:schemeClr val="tx1"/>
                </a:solidFill>
                <a:effectLst/>
                <a:latin typeface="+mn-lt"/>
                <a:ea typeface="+mn-ea"/>
                <a:cs typeface="+mn-cs"/>
              </a:rPr>
              <a:t>산화막이</a:t>
            </a:r>
            <a:r>
              <a:rPr lang="ko-KR" altLang="en-US" sz="1200" b="0" i="0" kern="1200" dirty="0" smtClean="0">
                <a:solidFill>
                  <a:schemeClr val="tx1"/>
                </a:solidFill>
                <a:effectLst/>
                <a:latin typeface="+mn-lt"/>
                <a:ea typeface="+mn-ea"/>
                <a:cs typeface="+mn-cs"/>
              </a:rPr>
              <a:t> 손상되기까지 합니다</a:t>
            </a:r>
            <a:r>
              <a:rPr lang="en-US" altLang="ko-KR" sz="1200" b="0" i="0" kern="1200" dirty="0" smtClean="0">
                <a:solidFill>
                  <a:schemeClr val="tx1"/>
                </a:solidFill>
                <a:effectLst/>
                <a:latin typeface="+mn-lt"/>
                <a:ea typeface="+mn-ea"/>
                <a:cs typeface="+mn-cs"/>
              </a:rPr>
              <a:t>.</a:t>
            </a:r>
          </a:p>
          <a:p>
            <a:pPr fontAlgn="base"/>
            <a:endParaRPr lang="en-US" altLang="ko-KR" sz="1200" b="0"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또한</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드레인과</a:t>
            </a:r>
            <a:r>
              <a:rPr lang="ko-KR" altLang="en-US" sz="1200" b="0" i="0" kern="1200" dirty="0" smtClean="0">
                <a:solidFill>
                  <a:schemeClr val="tx1"/>
                </a:solidFill>
                <a:effectLst/>
                <a:latin typeface="+mn-lt"/>
                <a:ea typeface="+mn-ea"/>
                <a:cs typeface="+mn-cs"/>
              </a:rPr>
              <a:t> 바디와의 </a:t>
            </a:r>
            <a:r>
              <a:rPr lang="ko-KR" altLang="en-US" sz="1200" b="0" i="0" kern="1200" dirty="0" err="1" smtClean="0">
                <a:solidFill>
                  <a:schemeClr val="tx1"/>
                </a:solidFill>
                <a:effectLst/>
                <a:latin typeface="+mn-lt"/>
                <a:ea typeface="+mn-ea"/>
                <a:cs typeface="+mn-cs"/>
              </a:rPr>
              <a:t>공핍</a:t>
            </a:r>
            <a:r>
              <a:rPr lang="ko-KR" altLang="en-US" sz="1200" b="0" i="0" kern="1200" dirty="0" smtClean="0">
                <a:solidFill>
                  <a:schemeClr val="tx1"/>
                </a:solidFill>
                <a:effectLst/>
                <a:latin typeface="+mn-lt"/>
                <a:ea typeface="+mn-ea"/>
                <a:cs typeface="+mn-cs"/>
              </a:rPr>
              <a:t> 영역에서 높은 에너지를 가진 </a:t>
            </a:r>
            <a:r>
              <a:rPr lang="ko-KR" altLang="en-US" sz="1200" b="0" i="0" kern="1200" dirty="0" err="1" smtClean="0">
                <a:solidFill>
                  <a:schemeClr val="tx1"/>
                </a:solidFill>
                <a:effectLst/>
                <a:latin typeface="+mn-lt"/>
                <a:ea typeface="+mn-ea"/>
                <a:cs typeface="+mn-cs"/>
              </a:rPr>
              <a:t>캐리어로</a:t>
            </a:r>
            <a:r>
              <a:rPr lang="ko-KR" altLang="en-US" sz="1200" b="0" i="0" kern="1200" dirty="0" smtClean="0">
                <a:solidFill>
                  <a:schemeClr val="tx1"/>
                </a:solidFill>
                <a:effectLst/>
                <a:latin typeface="+mn-lt"/>
                <a:ea typeface="+mn-ea"/>
                <a:cs typeface="+mn-cs"/>
              </a:rPr>
              <a:t> 인해 이온화 충돌</a:t>
            </a:r>
            <a:r>
              <a:rPr lang="en-US" altLang="ko-KR" sz="1200" b="0" i="0" kern="1200" dirty="0" smtClean="0">
                <a:solidFill>
                  <a:schemeClr val="tx1"/>
                </a:solidFill>
                <a:effectLst/>
                <a:latin typeface="+mn-lt"/>
                <a:ea typeface="+mn-ea"/>
                <a:cs typeface="+mn-cs"/>
              </a:rPr>
              <a:t>(Impact ionization)</a:t>
            </a:r>
            <a:r>
              <a:rPr lang="ko-KR" altLang="en-US" sz="1200" b="0" i="0" kern="1200" dirty="0" smtClean="0">
                <a:solidFill>
                  <a:schemeClr val="tx1"/>
                </a:solidFill>
                <a:effectLst/>
                <a:latin typeface="+mn-lt"/>
                <a:ea typeface="+mn-ea"/>
                <a:cs typeface="+mn-cs"/>
              </a:rPr>
              <a:t>이 일어나고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이로 인해 애벌런치 항복</a:t>
            </a:r>
            <a:r>
              <a:rPr lang="en-US" altLang="ko-KR" sz="1200" b="0" i="0" kern="1200" dirty="0" smtClean="0">
                <a:solidFill>
                  <a:schemeClr val="tx1"/>
                </a:solidFill>
                <a:effectLst/>
                <a:latin typeface="+mn-lt"/>
                <a:ea typeface="+mn-ea"/>
                <a:cs typeface="+mn-cs"/>
              </a:rPr>
              <a:t>(Avalanche breakdown)</a:t>
            </a:r>
            <a:r>
              <a:rPr lang="ko-KR" altLang="en-US" sz="1200" b="0" i="0" kern="1200" dirty="0" smtClean="0">
                <a:solidFill>
                  <a:schemeClr val="tx1"/>
                </a:solidFill>
                <a:effectLst/>
                <a:latin typeface="+mn-lt"/>
                <a:ea typeface="+mn-ea"/>
                <a:cs typeface="+mn-cs"/>
              </a:rPr>
              <a:t>이 일어납니다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현상들이 기억 </a:t>
            </a:r>
            <a:r>
              <a:rPr lang="ko-KR" altLang="en-US" sz="1200" b="0" i="0" kern="1200" dirty="0" err="1" smtClean="0">
                <a:solidFill>
                  <a:schemeClr val="tx1"/>
                </a:solidFill>
                <a:effectLst/>
                <a:latin typeface="+mn-lt"/>
                <a:ea typeface="+mn-ea"/>
                <a:cs typeface="+mn-cs"/>
              </a:rPr>
              <a:t>안나시는</a:t>
            </a:r>
            <a:r>
              <a:rPr lang="ko-KR" altLang="en-US" sz="1200" b="0" i="0" kern="1200" dirty="0" smtClean="0">
                <a:solidFill>
                  <a:schemeClr val="tx1"/>
                </a:solidFill>
                <a:effectLst/>
                <a:latin typeface="+mn-lt"/>
                <a:ea typeface="+mn-ea"/>
                <a:cs typeface="+mn-cs"/>
              </a:rPr>
              <a:t> 분들은 다음 </a:t>
            </a:r>
            <a:r>
              <a:rPr lang="ko-KR" altLang="en-US" sz="1200" b="0" i="0" kern="1200" dirty="0" err="1" smtClean="0">
                <a:solidFill>
                  <a:schemeClr val="tx1"/>
                </a:solidFill>
                <a:effectLst/>
                <a:latin typeface="+mn-lt"/>
                <a:ea typeface="+mn-ea"/>
                <a:cs typeface="+mn-cs"/>
              </a:rPr>
              <a:t>포스팅을</a:t>
            </a:r>
            <a:r>
              <a:rPr lang="ko-KR" altLang="en-US" sz="1200" b="0" i="0" kern="1200" dirty="0" smtClean="0">
                <a:solidFill>
                  <a:schemeClr val="tx1"/>
                </a:solidFill>
                <a:effectLst/>
                <a:latin typeface="+mn-lt"/>
                <a:ea typeface="+mn-ea"/>
                <a:cs typeface="+mn-cs"/>
              </a:rPr>
              <a:t> 참고해 주세요</a:t>
            </a:r>
            <a:endParaRPr lang="en-US" altLang="ko-KR" sz="1200" b="0" i="0" kern="1200" dirty="0" smtClean="0">
              <a:solidFill>
                <a:schemeClr val="tx1"/>
              </a:solidFill>
              <a:effectLst/>
              <a:latin typeface="+mn-lt"/>
              <a:ea typeface="+mn-ea"/>
              <a:cs typeface="+mn-cs"/>
            </a:endParaRPr>
          </a:p>
          <a:p>
            <a:pPr fontAlgn="base"/>
            <a:r>
              <a:rPr lang="ko-KR" altLang="en-US" sz="1200" b="0" i="0" kern="1200" dirty="0" smtClean="0">
                <a:solidFill>
                  <a:schemeClr val="tx1"/>
                </a:solidFill>
                <a:effectLst/>
                <a:latin typeface="+mn-lt"/>
                <a:ea typeface="+mn-ea"/>
                <a:cs typeface="+mn-cs"/>
              </a:rPr>
              <a:t>애벌런치 항복이 일어나면 </a:t>
            </a:r>
            <a:r>
              <a:rPr lang="en-US" altLang="ko-KR" sz="1200" b="0" i="0" kern="1200" dirty="0" smtClean="0">
                <a:solidFill>
                  <a:schemeClr val="tx1"/>
                </a:solidFill>
                <a:effectLst/>
                <a:latin typeface="+mn-lt"/>
                <a:ea typeface="+mn-ea"/>
                <a:cs typeface="+mn-cs"/>
              </a:rPr>
              <a:t>electron-hole pair</a:t>
            </a:r>
            <a:r>
              <a:rPr lang="ko-KR" altLang="en-US" sz="1200" b="0" i="0" kern="1200" dirty="0" smtClean="0">
                <a:solidFill>
                  <a:schemeClr val="tx1"/>
                </a:solidFill>
                <a:effectLst/>
                <a:latin typeface="+mn-lt"/>
                <a:ea typeface="+mn-ea"/>
                <a:cs typeface="+mn-cs"/>
              </a:rPr>
              <a:t>가 급증하게 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급증한 전하들이 기판으로 이동하면서 기판 전류</a:t>
            </a:r>
            <a:r>
              <a:rPr lang="en-US" altLang="ko-KR" sz="1200" b="0" i="0" kern="1200" dirty="0" smtClean="0">
                <a:solidFill>
                  <a:schemeClr val="tx1"/>
                </a:solidFill>
                <a:effectLst/>
                <a:latin typeface="+mn-lt"/>
                <a:ea typeface="+mn-ea"/>
                <a:cs typeface="+mn-cs"/>
              </a:rPr>
              <a:t>(substrate current)</a:t>
            </a:r>
            <a:r>
              <a:rPr lang="ko-KR" altLang="en-US" sz="1200" b="0" i="0" kern="1200" dirty="0" smtClean="0">
                <a:solidFill>
                  <a:schemeClr val="tx1"/>
                </a:solidFill>
                <a:effectLst/>
                <a:latin typeface="+mn-lt"/>
                <a:ea typeface="+mn-ea"/>
                <a:cs typeface="+mn-cs"/>
              </a:rPr>
              <a:t>를 발생시킵니다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기판에 전류가 흐르면 기판에서 전압 강하가 발생하고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이로 인해 묶여서 </a:t>
            </a:r>
            <a:r>
              <a:rPr lang="en-US" altLang="ko-KR" sz="1200" b="0" i="0" kern="1200" dirty="0" smtClean="0">
                <a:solidFill>
                  <a:schemeClr val="tx1"/>
                </a:solidFill>
                <a:effectLst/>
                <a:latin typeface="+mn-lt"/>
                <a:ea typeface="+mn-ea"/>
                <a:cs typeface="+mn-cs"/>
              </a:rPr>
              <a:t>ground </a:t>
            </a:r>
            <a:r>
              <a:rPr lang="ko-KR" altLang="en-US" sz="1200" b="0" i="0" kern="1200" dirty="0" smtClean="0">
                <a:solidFill>
                  <a:schemeClr val="tx1"/>
                </a:solidFill>
                <a:effectLst/>
                <a:latin typeface="+mn-lt"/>
                <a:ea typeface="+mn-ea"/>
                <a:cs typeface="+mn-cs"/>
              </a:rPr>
              <a:t>되어 있어야 할 소스와 기판 사이에 </a:t>
            </a:r>
            <a:r>
              <a:rPr lang="en-US" altLang="ko-KR" sz="1200" b="0" i="0" kern="1200" dirty="0" smtClean="0">
                <a:solidFill>
                  <a:schemeClr val="tx1"/>
                </a:solidFill>
                <a:effectLst/>
                <a:latin typeface="+mn-lt"/>
                <a:ea typeface="+mn-ea"/>
                <a:cs typeface="+mn-cs"/>
              </a:rPr>
              <a:t>reverse bias</a:t>
            </a:r>
            <a:r>
              <a:rPr lang="ko-KR" altLang="en-US" sz="1200" b="0" i="0" kern="1200" dirty="0" smtClean="0">
                <a:solidFill>
                  <a:schemeClr val="tx1"/>
                </a:solidFill>
                <a:effectLst/>
                <a:latin typeface="+mn-lt"/>
                <a:ea typeface="+mn-ea"/>
                <a:cs typeface="+mn-cs"/>
              </a:rPr>
              <a:t>가 발생해 </a:t>
            </a:r>
            <a:r>
              <a:rPr lang="en-US" altLang="ko-KR" sz="1200" b="0" i="0" kern="1200" dirty="0" smtClean="0">
                <a:solidFill>
                  <a:schemeClr val="tx1"/>
                </a:solidFill>
                <a:effectLst/>
                <a:latin typeface="+mn-lt"/>
                <a:ea typeface="+mn-ea"/>
                <a:cs typeface="+mn-cs"/>
              </a:rPr>
              <a:t>body effect</a:t>
            </a:r>
            <a:r>
              <a:rPr lang="ko-KR" altLang="en-US" sz="1200" b="0" i="0" kern="1200" dirty="0" smtClean="0">
                <a:solidFill>
                  <a:schemeClr val="tx1"/>
                </a:solidFill>
                <a:effectLst/>
                <a:latin typeface="+mn-lt"/>
                <a:ea typeface="+mn-ea"/>
                <a:cs typeface="+mn-cs"/>
              </a:rPr>
              <a:t>가 발생합니다</a:t>
            </a:r>
            <a:r>
              <a:rPr lang="en-US" altLang="ko-KR" sz="1200" b="0" i="0" kern="1200" dirty="0" smtClean="0">
                <a:solidFill>
                  <a:schemeClr val="tx1"/>
                </a:solidFill>
                <a:effectLst/>
                <a:latin typeface="+mn-lt"/>
                <a:ea typeface="+mn-ea"/>
                <a:cs typeface="+mn-cs"/>
              </a:rPr>
              <a:t>.</a:t>
            </a:r>
            <a:r>
              <a:rPr lang="en-US" altLang="ko-KR" sz="1200" b="1" i="0" kern="1200" dirty="0" smtClean="0">
                <a:solidFill>
                  <a:schemeClr val="tx1"/>
                </a:solidFill>
                <a:effectLst/>
                <a:latin typeface="+mn-lt"/>
                <a:ea typeface="+mn-ea"/>
                <a:cs typeface="+mn-cs"/>
              </a:rPr>
              <a:t>[</a:t>
            </a:r>
            <a:r>
              <a:rPr lang="ko-KR" altLang="en-US" sz="1200" b="1" i="0" kern="1200" dirty="0" smtClean="0">
                <a:solidFill>
                  <a:schemeClr val="tx1"/>
                </a:solidFill>
                <a:effectLst/>
                <a:latin typeface="+mn-lt"/>
                <a:ea typeface="+mn-ea"/>
                <a:cs typeface="+mn-cs"/>
              </a:rPr>
              <a:t>출처</a:t>
            </a:r>
            <a:r>
              <a:rPr lang="en-US" altLang="ko-KR" sz="1200" b="1"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 </a:t>
            </a:r>
            <a:r>
              <a:rPr lang="en-US" altLang="ko-KR" sz="1200" b="0" i="0" u="none" strike="noStrike" kern="1200" dirty="0" smtClean="0">
                <a:solidFill>
                  <a:schemeClr val="tx1"/>
                </a:solidFill>
                <a:effectLst/>
                <a:latin typeface="+mn-lt"/>
                <a:ea typeface="+mn-ea"/>
                <a:cs typeface="+mn-cs"/>
                <a:hlinkClick r:id="rId3"/>
              </a:rPr>
              <a:t>MOSFET(6) - </a:t>
            </a:r>
            <a:r>
              <a:rPr lang="ko-KR" altLang="en-US" sz="1200" b="0" i="0" u="none" strike="noStrike" kern="1200" dirty="0" smtClean="0">
                <a:solidFill>
                  <a:schemeClr val="tx1"/>
                </a:solidFill>
                <a:effectLst/>
                <a:latin typeface="+mn-lt"/>
                <a:ea typeface="+mn-ea"/>
                <a:cs typeface="+mn-cs"/>
                <a:hlinkClick r:id="rId3"/>
              </a:rPr>
              <a:t>펀치 </a:t>
            </a:r>
            <a:r>
              <a:rPr lang="ko-KR" altLang="en-US" sz="1200" b="0" i="0" u="none" strike="noStrike" kern="1200" dirty="0" err="1" smtClean="0">
                <a:solidFill>
                  <a:schemeClr val="tx1"/>
                </a:solidFill>
                <a:effectLst/>
                <a:latin typeface="+mn-lt"/>
                <a:ea typeface="+mn-ea"/>
                <a:cs typeface="+mn-cs"/>
                <a:hlinkClick r:id="rId3"/>
              </a:rPr>
              <a:t>스루</a:t>
            </a:r>
            <a:r>
              <a:rPr lang="en-US" altLang="ko-KR" sz="1200" b="0" i="0" u="none" strike="noStrike" kern="1200" dirty="0" smtClean="0">
                <a:solidFill>
                  <a:schemeClr val="tx1"/>
                </a:solidFill>
                <a:effectLst/>
                <a:latin typeface="+mn-lt"/>
                <a:ea typeface="+mn-ea"/>
                <a:cs typeface="+mn-cs"/>
                <a:hlinkClick r:id="rId3"/>
              </a:rPr>
              <a:t>(Punch-through), HCI(Hot carrier injection effect)</a:t>
            </a:r>
            <a:r>
              <a:rPr lang="en-US" altLang="ko-KR" sz="1200" b="0" i="0" kern="1200" dirty="0" smtClean="0">
                <a:solidFill>
                  <a:schemeClr val="tx1"/>
                </a:solidFill>
                <a:effectLst/>
                <a:latin typeface="+mn-lt"/>
                <a:ea typeface="+mn-ea"/>
                <a:cs typeface="+mn-cs"/>
              </a:rPr>
              <a:t>|</a:t>
            </a:r>
            <a:r>
              <a:rPr lang="ko-KR" altLang="en-US" sz="1200" b="1" i="0" kern="1200" dirty="0" smtClean="0">
                <a:solidFill>
                  <a:schemeClr val="tx1"/>
                </a:solidFill>
                <a:effectLst/>
                <a:latin typeface="+mn-lt"/>
                <a:ea typeface="+mn-ea"/>
                <a:cs typeface="+mn-cs"/>
              </a:rPr>
              <a:t>작성자</a:t>
            </a:r>
            <a:r>
              <a:rPr lang="ko-KR" altLang="en-US" sz="1200" b="0" i="0" kern="1200" dirty="0" smtClean="0">
                <a:solidFill>
                  <a:schemeClr val="tx1"/>
                </a:solidFill>
                <a:effectLst/>
                <a:latin typeface="+mn-lt"/>
                <a:ea typeface="+mn-ea"/>
                <a:cs typeface="+mn-cs"/>
              </a:rPr>
              <a:t> </a:t>
            </a:r>
            <a:r>
              <a:rPr lang="ko-KR" altLang="en-US" sz="1200" b="0" i="0" u="none" strike="noStrike" kern="1200" dirty="0" smtClean="0">
                <a:solidFill>
                  <a:schemeClr val="tx1"/>
                </a:solidFill>
                <a:effectLst/>
                <a:latin typeface="+mn-lt"/>
                <a:ea typeface="+mn-ea"/>
                <a:cs typeface="+mn-cs"/>
                <a:hlinkClick r:id="rId4"/>
              </a:rPr>
              <a:t>최고집사</a:t>
            </a:r>
            <a:endParaRPr lang="ko-KR" altLang="en-US" sz="1200" b="0" i="0" kern="1200" dirty="0" smtClean="0">
              <a:solidFill>
                <a:schemeClr val="tx1"/>
              </a:solidFill>
              <a:effectLst/>
              <a:latin typeface="+mn-lt"/>
              <a:ea typeface="+mn-ea"/>
              <a:cs typeface="+mn-cs"/>
            </a:endParaRPr>
          </a:p>
          <a:p>
            <a:endParaRPr lang="en-US" altLang="ko-KR" dirty="0" smtClean="0"/>
          </a:p>
          <a:p>
            <a:pPr fontAlgn="base"/>
            <a:r>
              <a:rPr lang="en-US" altLang="ko-KR" sz="1200" b="0" i="0" kern="1200" dirty="0" smtClean="0">
                <a:solidFill>
                  <a:schemeClr val="tx1"/>
                </a:solidFill>
                <a:effectLst/>
                <a:latin typeface="+mn-lt"/>
                <a:ea typeface="+mn-ea"/>
                <a:cs typeface="+mn-cs"/>
              </a:rPr>
              <a:t>HCI</a:t>
            </a:r>
            <a:r>
              <a:rPr lang="ko-KR" altLang="en-US" sz="1200" b="0" i="0" kern="1200" dirty="0" smtClean="0">
                <a:solidFill>
                  <a:schemeClr val="tx1"/>
                </a:solidFill>
                <a:effectLst/>
                <a:latin typeface="+mn-lt"/>
                <a:ea typeface="+mn-ea"/>
                <a:cs typeface="+mn-cs"/>
              </a:rPr>
              <a:t>를 해결하기 위해서는 </a:t>
            </a:r>
            <a:r>
              <a:rPr lang="ko-KR" altLang="en-US" sz="1200" b="0" i="0" kern="1200" dirty="0" err="1" smtClean="0">
                <a:solidFill>
                  <a:schemeClr val="tx1"/>
                </a:solidFill>
                <a:effectLst/>
                <a:latin typeface="+mn-lt"/>
                <a:ea typeface="+mn-ea"/>
                <a:cs typeface="+mn-cs"/>
              </a:rPr>
              <a:t>드레인</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전계를</a:t>
            </a:r>
            <a:r>
              <a:rPr lang="ko-KR" altLang="en-US" sz="1200" b="0" i="0" kern="1200" dirty="0" smtClean="0">
                <a:solidFill>
                  <a:schemeClr val="tx1"/>
                </a:solidFill>
                <a:effectLst/>
                <a:latin typeface="+mn-lt"/>
                <a:ea typeface="+mn-ea"/>
                <a:cs typeface="+mn-cs"/>
              </a:rPr>
              <a:t> 낮춰야 합니다</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전계를</a:t>
            </a:r>
            <a:r>
              <a:rPr lang="ko-KR" altLang="en-US" sz="1200" b="0" i="0" kern="1200" dirty="0" smtClean="0">
                <a:solidFill>
                  <a:schemeClr val="tx1"/>
                </a:solidFill>
                <a:effectLst/>
                <a:latin typeface="+mn-lt"/>
                <a:ea typeface="+mn-ea"/>
                <a:cs typeface="+mn-cs"/>
              </a:rPr>
              <a:t> 낮추기 위한 제일 좋은 방법은 소스</a:t>
            </a:r>
            <a:r>
              <a:rPr lang="en-US" altLang="ko-KR" sz="1200" b="0" i="0" kern="1200" dirty="0" smtClean="0">
                <a:solidFill>
                  <a:schemeClr val="tx1"/>
                </a:solidFill>
                <a:effectLst/>
                <a:latin typeface="+mn-lt"/>
                <a:ea typeface="+mn-ea"/>
                <a:cs typeface="+mn-cs"/>
              </a:rPr>
              <a:t>/</a:t>
            </a:r>
            <a:r>
              <a:rPr lang="ko-KR" altLang="en-US" sz="1200" b="0" i="0" kern="1200" dirty="0" err="1" smtClean="0">
                <a:solidFill>
                  <a:schemeClr val="tx1"/>
                </a:solidFill>
                <a:effectLst/>
                <a:latin typeface="+mn-lt"/>
                <a:ea typeface="+mn-ea"/>
                <a:cs typeface="+mn-cs"/>
              </a:rPr>
              <a:t>드레인의</a:t>
            </a:r>
            <a:r>
              <a:rPr lang="ko-KR" altLang="en-US" sz="1200" b="0" i="0" kern="1200" dirty="0" smtClean="0">
                <a:solidFill>
                  <a:schemeClr val="tx1"/>
                </a:solidFill>
                <a:effectLst/>
                <a:latin typeface="+mn-lt"/>
                <a:ea typeface="+mn-ea"/>
                <a:cs typeface="+mn-cs"/>
              </a:rPr>
              <a:t> 도핑 농도를 줄이는 것이지만</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그러면 저항이 높아져 소자 특성이 나빠지기 때문에 </a:t>
            </a:r>
            <a:r>
              <a:rPr lang="ko-KR" altLang="en-US" sz="1200" b="0" i="0" kern="1200" dirty="0" err="1" smtClean="0">
                <a:solidFill>
                  <a:schemeClr val="tx1"/>
                </a:solidFill>
                <a:effectLst/>
                <a:latin typeface="+mn-lt"/>
                <a:ea typeface="+mn-ea"/>
                <a:cs typeface="+mn-cs"/>
              </a:rPr>
              <a:t>게이트와</a:t>
            </a:r>
            <a:r>
              <a:rPr lang="ko-KR" altLang="en-US" sz="1200" b="0" i="0" kern="1200" dirty="0" smtClean="0">
                <a:solidFill>
                  <a:schemeClr val="tx1"/>
                </a:solidFill>
                <a:effectLst/>
                <a:latin typeface="+mn-lt"/>
                <a:ea typeface="+mn-ea"/>
                <a:cs typeface="+mn-cs"/>
              </a:rPr>
              <a:t> 접해 있는 부분만 농도를 낮추는</a:t>
            </a:r>
            <a:r>
              <a:rPr lang="ko-KR" altLang="en-US" sz="1200" b="1" i="0" kern="1200" dirty="0" smtClean="0">
                <a:solidFill>
                  <a:schemeClr val="tx1"/>
                </a:solidFill>
                <a:effectLst/>
                <a:latin typeface="+mn-lt"/>
                <a:ea typeface="+mn-ea"/>
                <a:cs typeface="+mn-cs"/>
              </a:rPr>
              <a:t> </a:t>
            </a:r>
            <a:r>
              <a:rPr lang="en-US" altLang="ko-KR" sz="1200" b="1" i="0" kern="1200" dirty="0" smtClean="0">
                <a:solidFill>
                  <a:schemeClr val="tx1"/>
                </a:solidFill>
                <a:effectLst/>
                <a:latin typeface="+mn-lt"/>
                <a:ea typeface="+mn-ea"/>
                <a:cs typeface="+mn-cs"/>
              </a:rPr>
              <a:t>LDD(Lightly doped drain)</a:t>
            </a:r>
            <a:r>
              <a:rPr lang="ko-KR" altLang="en-US" sz="1200" b="0" i="0" kern="1200" dirty="0" smtClean="0">
                <a:solidFill>
                  <a:schemeClr val="tx1"/>
                </a:solidFill>
                <a:effectLst/>
                <a:latin typeface="+mn-lt"/>
                <a:ea typeface="+mn-ea"/>
                <a:cs typeface="+mn-cs"/>
              </a:rPr>
              <a:t> 공정을 사용합니다</a:t>
            </a:r>
            <a:r>
              <a:rPr lang="en-US" altLang="ko-KR" sz="1200" b="0" i="0" kern="1200" dirty="0" smtClean="0">
                <a:solidFill>
                  <a:schemeClr val="tx1"/>
                </a:solidFill>
                <a:effectLst/>
                <a:latin typeface="+mn-lt"/>
                <a:ea typeface="+mn-ea"/>
                <a:cs typeface="+mn-cs"/>
              </a:rPr>
              <a:t>.</a:t>
            </a:r>
            <a:endParaRPr lang="ko-KR" altLang="en-US" sz="1200" b="0" i="0" kern="1200" dirty="0" smtClean="0">
              <a:solidFill>
                <a:schemeClr val="tx1"/>
              </a:solidFill>
              <a:effectLst/>
              <a:latin typeface="+mn-lt"/>
              <a:ea typeface="+mn-ea"/>
              <a:cs typeface="+mn-cs"/>
            </a:endParaRPr>
          </a:p>
          <a:p>
            <a:pPr fontAlgn="base"/>
            <a:r>
              <a:rPr lang="ko-KR" altLang="en-US" sz="1200" b="0" i="0" kern="1200" dirty="0" smtClean="0">
                <a:solidFill>
                  <a:schemeClr val="tx1"/>
                </a:solidFill>
                <a:effectLst/>
                <a:latin typeface="+mn-lt"/>
                <a:ea typeface="+mn-ea"/>
                <a:cs typeface="+mn-cs"/>
              </a:rPr>
              <a:t>​그림과 같이</a:t>
            </a:r>
            <a:r>
              <a:rPr lang="en-US" altLang="ko-KR" sz="1200" b="0" i="0" kern="1200" dirty="0" smtClean="0">
                <a:solidFill>
                  <a:schemeClr val="tx1"/>
                </a:solidFill>
                <a:effectLst/>
                <a:latin typeface="+mn-lt"/>
                <a:ea typeface="+mn-ea"/>
                <a:cs typeface="+mn-cs"/>
              </a:rPr>
              <a:t>, NMOS</a:t>
            </a:r>
            <a:r>
              <a:rPr lang="ko-KR" altLang="en-US" sz="1200" b="0" i="0" kern="1200" dirty="0" smtClean="0">
                <a:solidFill>
                  <a:schemeClr val="tx1"/>
                </a:solidFill>
                <a:effectLst/>
                <a:latin typeface="+mn-lt"/>
                <a:ea typeface="+mn-ea"/>
                <a:cs typeface="+mn-cs"/>
              </a:rPr>
              <a:t>의 경우 </a:t>
            </a:r>
            <a:r>
              <a:rPr lang="en-US" altLang="ko-KR" sz="1200" b="0" i="0" kern="1200" dirty="0" smtClean="0">
                <a:solidFill>
                  <a:schemeClr val="tx1"/>
                </a:solidFill>
                <a:effectLst/>
                <a:latin typeface="+mn-lt"/>
                <a:ea typeface="+mn-ea"/>
                <a:cs typeface="+mn-cs"/>
              </a:rPr>
              <a:t>n-(+</a:t>
            </a:r>
            <a:r>
              <a:rPr lang="ko-KR" altLang="en-US" sz="1200" b="0" i="0" kern="1200" dirty="0" smtClean="0">
                <a:solidFill>
                  <a:schemeClr val="tx1"/>
                </a:solidFill>
                <a:effectLst/>
                <a:latin typeface="+mn-lt"/>
                <a:ea typeface="+mn-ea"/>
                <a:cs typeface="+mn-cs"/>
              </a:rPr>
              <a:t>와 반대로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도핑 농도가 상대적으로 작음을 의미합니다</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도핑을 </a:t>
            </a:r>
            <a:r>
              <a:rPr lang="ko-KR" altLang="en-US" sz="1200" b="0" i="0" kern="1200" dirty="0" err="1" smtClean="0">
                <a:solidFill>
                  <a:schemeClr val="tx1"/>
                </a:solidFill>
                <a:effectLst/>
                <a:latin typeface="+mn-lt"/>
                <a:ea typeface="+mn-ea"/>
                <a:cs typeface="+mn-cs"/>
              </a:rPr>
              <a:t>게이트와</a:t>
            </a:r>
            <a:r>
              <a:rPr lang="ko-KR" altLang="en-US" sz="1200" b="0" i="0" kern="1200" dirty="0" smtClean="0">
                <a:solidFill>
                  <a:schemeClr val="tx1"/>
                </a:solidFill>
                <a:effectLst/>
                <a:latin typeface="+mn-lt"/>
                <a:ea typeface="+mn-ea"/>
                <a:cs typeface="+mn-cs"/>
              </a:rPr>
              <a:t> 소스</a:t>
            </a:r>
            <a:r>
              <a:rPr lang="en-US" altLang="ko-KR" sz="1200" b="0" i="0" kern="1200" dirty="0" smtClean="0">
                <a:solidFill>
                  <a:schemeClr val="tx1"/>
                </a:solidFill>
                <a:effectLst/>
                <a:latin typeface="+mn-lt"/>
                <a:ea typeface="+mn-ea"/>
                <a:cs typeface="+mn-cs"/>
              </a:rPr>
              <a:t>/</a:t>
            </a:r>
            <a:r>
              <a:rPr lang="ko-KR" altLang="en-US" sz="1200" b="0" i="0" kern="1200" dirty="0" err="1" smtClean="0">
                <a:solidFill>
                  <a:schemeClr val="tx1"/>
                </a:solidFill>
                <a:effectLst/>
                <a:latin typeface="+mn-lt"/>
                <a:ea typeface="+mn-ea"/>
                <a:cs typeface="+mn-cs"/>
              </a:rPr>
              <a:t>드레인이</a:t>
            </a:r>
            <a:r>
              <a:rPr lang="ko-KR" altLang="en-US" sz="1200" b="0" i="0" kern="1200" dirty="0" smtClean="0">
                <a:solidFill>
                  <a:schemeClr val="tx1"/>
                </a:solidFill>
                <a:effectLst/>
                <a:latin typeface="+mn-lt"/>
                <a:ea typeface="+mn-ea"/>
                <a:cs typeface="+mn-cs"/>
              </a:rPr>
              <a:t> 맞닿는 부분에 국부적으로 진행합니다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공정은 </a:t>
            </a:r>
            <a:r>
              <a:rPr lang="ko-KR" altLang="en-US" sz="1200" b="0" i="0" kern="1200" dirty="0" err="1" smtClean="0">
                <a:solidFill>
                  <a:schemeClr val="tx1"/>
                </a:solidFill>
                <a:effectLst/>
                <a:latin typeface="+mn-lt"/>
                <a:ea typeface="+mn-ea"/>
                <a:cs typeface="+mn-cs"/>
              </a:rPr>
              <a:t>웨이퍼를</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tilting(</a:t>
            </a:r>
            <a:r>
              <a:rPr lang="ko-KR" altLang="en-US" sz="1200" b="0" i="0" kern="1200" dirty="0" smtClean="0">
                <a:solidFill>
                  <a:schemeClr val="tx1"/>
                </a:solidFill>
                <a:effectLst/>
                <a:latin typeface="+mn-lt"/>
                <a:ea typeface="+mn-ea"/>
                <a:cs typeface="+mn-cs"/>
              </a:rPr>
              <a:t>기울이기</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해서 이온을 </a:t>
            </a:r>
            <a:r>
              <a:rPr lang="en-US" altLang="ko-KR" sz="1200" b="0" i="0" kern="1200" dirty="0" smtClean="0">
                <a:solidFill>
                  <a:schemeClr val="tx1"/>
                </a:solidFill>
                <a:effectLst/>
                <a:latin typeface="+mn-lt"/>
                <a:ea typeface="+mn-ea"/>
                <a:cs typeface="+mn-cs"/>
              </a:rPr>
              <a:t>implant</a:t>
            </a:r>
            <a:r>
              <a:rPr lang="ko-KR" altLang="en-US" sz="1200" b="0" i="0" kern="1200" dirty="0" smtClean="0">
                <a:solidFill>
                  <a:schemeClr val="tx1"/>
                </a:solidFill>
                <a:effectLst/>
                <a:latin typeface="+mn-lt"/>
                <a:ea typeface="+mn-ea"/>
                <a:cs typeface="+mn-cs"/>
              </a:rPr>
              <a:t>하는 방식으로 진행합니다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자세한 공정 방법은 공정 </a:t>
            </a:r>
            <a:r>
              <a:rPr lang="ko-KR" altLang="en-US" sz="1200" b="0" i="0" kern="1200" dirty="0" err="1" smtClean="0">
                <a:solidFill>
                  <a:schemeClr val="tx1"/>
                </a:solidFill>
                <a:effectLst/>
                <a:latin typeface="+mn-lt"/>
                <a:ea typeface="+mn-ea"/>
                <a:cs typeface="+mn-cs"/>
              </a:rPr>
              <a:t>포스팅에서</a:t>
            </a:r>
            <a:r>
              <a:rPr lang="ko-KR" altLang="en-US" sz="1200" b="0" i="0" kern="1200" dirty="0" smtClean="0">
                <a:solidFill>
                  <a:schemeClr val="tx1"/>
                </a:solidFill>
                <a:effectLst/>
                <a:latin typeface="+mn-lt"/>
                <a:ea typeface="+mn-ea"/>
                <a:cs typeface="+mn-cs"/>
              </a:rPr>
              <a:t> 다루겠습니다</a:t>
            </a:r>
            <a:r>
              <a:rPr lang="en-US" altLang="ko-KR" sz="1200" b="0" i="0" kern="1200" dirty="0" smtClean="0">
                <a:solidFill>
                  <a:schemeClr val="tx1"/>
                </a:solidFill>
                <a:effectLst/>
                <a:latin typeface="+mn-lt"/>
                <a:ea typeface="+mn-ea"/>
                <a:cs typeface="+mn-cs"/>
              </a:rPr>
              <a:t>.</a:t>
            </a:r>
            <a:r>
              <a:rPr lang="en-US" altLang="ko-KR" sz="1200" b="1" i="0" kern="1200" dirty="0" smtClean="0">
                <a:solidFill>
                  <a:schemeClr val="tx1"/>
                </a:solidFill>
                <a:effectLst/>
                <a:latin typeface="+mn-lt"/>
                <a:ea typeface="+mn-ea"/>
                <a:cs typeface="+mn-cs"/>
              </a:rPr>
              <a:t>[</a:t>
            </a:r>
            <a:r>
              <a:rPr lang="ko-KR" altLang="en-US" sz="1200" b="1" i="0" kern="1200" dirty="0" smtClean="0">
                <a:solidFill>
                  <a:schemeClr val="tx1"/>
                </a:solidFill>
                <a:effectLst/>
                <a:latin typeface="+mn-lt"/>
                <a:ea typeface="+mn-ea"/>
                <a:cs typeface="+mn-cs"/>
              </a:rPr>
              <a:t>출처</a:t>
            </a:r>
            <a:r>
              <a:rPr lang="en-US" altLang="ko-KR" sz="1200" b="1"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 </a:t>
            </a:r>
            <a:r>
              <a:rPr lang="en-US" altLang="ko-KR" sz="1200" b="0" i="0" u="none" strike="noStrike" kern="1200" dirty="0" smtClean="0">
                <a:solidFill>
                  <a:schemeClr val="tx1"/>
                </a:solidFill>
                <a:effectLst/>
                <a:latin typeface="+mn-lt"/>
                <a:ea typeface="+mn-ea"/>
                <a:cs typeface="+mn-cs"/>
                <a:hlinkClick r:id="rId3"/>
              </a:rPr>
              <a:t>MOSFET(6) - </a:t>
            </a:r>
            <a:r>
              <a:rPr lang="ko-KR" altLang="en-US" sz="1200" b="0" i="0" u="none" strike="noStrike" kern="1200" dirty="0" smtClean="0">
                <a:solidFill>
                  <a:schemeClr val="tx1"/>
                </a:solidFill>
                <a:effectLst/>
                <a:latin typeface="+mn-lt"/>
                <a:ea typeface="+mn-ea"/>
                <a:cs typeface="+mn-cs"/>
                <a:hlinkClick r:id="rId3"/>
              </a:rPr>
              <a:t>펀치 </a:t>
            </a:r>
            <a:r>
              <a:rPr lang="ko-KR" altLang="en-US" sz="1200" b="0" i="0" u="none" strike="noStrike" kern="1200" dirty="0" err="1" smtClean="0">
                <a:solidFill>
                  <a:schemeClr val="tx1"/>
                </a:solidFill>
                <a:effectLst/>
                <a:latin typeface="+mn-lt"/>
                <a:ea typeface="+mn-ea"/>
                <a:cs typeface="+mn-cs"/>
                <a:hlinkClick r:id="rId3"/>
              </a:rPr>
              <a:t>스루</a:t>
            </a:r>
            <a:r>
              <a:rPr lang="en-US" altLang="ko-KR" sz="1200" b="0" i="0" u="none" strike="noStrike" kern="1200" dirty="0" smtClean="0">
                <a:solidFill>
                  <a:schemeClr val="tx1"/>
                </a:solidFill>
                <a:effectLst/>
                <a:latin typeface="+mn-lt"/>
                <a:ea typeface="+mn-ea"/>
                <a:cs typeface="+mn-cs"/>
                <a:hlinkClick r:id="rId3"/>
              </a:rPr>
              <a:t>(Punch-through), HCI(Hot carrier injection effect)</a:t>
            </a:r>
            <a:r>
              <a:rPr lang="en-US" altLang="ko-KR" sz="1200" b="0" i="0" kern="1200" dirty="0" smtClean="0">
                <a:solidFill>
                  <a:schemeClr val="tx1"/>
                </a:solidFill>
                <a:effectLst/>
                <a:latin typeface="+mn-lt"/>
                <a:ea typeface="+mn-ea"/>
                <a:cs typeface="+mn-cs"/>
              </a:rPr>
              <a:t>|</a:t>
            </a:r>
            <a:r>
              <a:rPr lang="ko-KR" altLang="en-US" sz="1200" b="1" i="0" kern="1200" dirty="0" smtClean="0">
                <a:solidFill>
                  <a:schemeClr val="tx1"/>
                </a:solidFill>
                <a:effectLst/>
                <a:latin typeface="+mn-lt"/>
                <a:ea typeface="+mn-ea"/>
                <a:cs typeface="+mn-cs"/>
              </a:rPr>
              <a:t>작성자</a:t>
            </a:r>
            <a:r>
              <a:rPr lang="ko-KR" altLang="en-US" sz="1200" b="0" i="0" kern="1200" dirty="0" smtClean="0">
                <a:solidFill>
                  <a:schemeClr val="tx1"/>
                </a:solidFill>
                <a:effectLst/>
                <a:latin typeface="+mn-lt"/>
                <a:ea typeface="+mn-ea"/>
                <a:cs typeface="+mn-cs"/>
              </a:rPr>
              <a:t> </a:t>
            </a:r>
            <a:r>
              <a:rPr lang="ko-KR" altLang="en-US" sz="1200" b="0" i="0" u="none" strike="noStrike" kern="1200" dirty="0" smtClean="0">
                <a:solidFill>
                  <a:schemeClr val="tx1"/>
                </a:solidFill>
                <a:effectLst/>
                <a:latin typeface="+mn-lt"/>
                <a:ea typeface="+mn-ea"/>
                <a:cs typeface="+mn-cs"/>
                <a:hlinkClick r:id="rId4"/>
              </a:rPr>
              <a:t>최고집사</a:t>
            </a:r>
            <a:endParaRPr lang="ko-KR" altLang="en-US" sz="1200" b="0" i="0" kern="1200" dirty="0" smtClean="0">
              <a:solidFill>
                <a:schemeClr val="tx1"/>
              </a:solidFill>
              <a:effectLst/>
              <a:latin typeface="+mn-lt"/>
              <a:ea typeface="+mn-ea"/>
              <a:cs typeface="+mn-cs"/>
            </a:endParaRPr>
          </a:p>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39</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smtClean="0"/>
              <a:t>신뢰성 </a:t>
            </a:r>
            <a:r>
              <a:rPr lang="en-US" altLang="ko-KR" dirty="0" smtClean="0"/>
              <a:t>TEST</a:t>
            </a:r>
            <a:r>
              <a:rPr lang="ko-KR" altLang="en-US" dirty="0" smtClean="0"/>
              <a:t>는 </a:t>
            </a:r>
            <a:r>
              <a:rPr lang="en-US" altLang="ko-KR" dirty="0" smtClean="0"/>
              <a:t>2</a:t>
            </a:r>
            <a:r>
              <a:rPr lang="ko-KR" altLang="en-US" dirty="0" smtClean="0"/>
              <a:t>차 세계대전 때 부각되기 시작하였습니다</a:t>
            </a:r>
            <a:r>
              <a:rPr lang="en-US" altLang="ko-KR" dirty="0" smtClean="0"/>
              <a:t>.</a:t>
            </a:r>
          </a:p>
          <a:p>
            <a:r>
              <a:rPr lang="ko-KR" altLang="en-US" sz="1300" dirty="0" smtClean="0"/>
              <a:t>미국에서 동남아시아까지 비행기로</a:t>
            </a:r>
            <a:r>
              <a:rPr lang="ko-KR" altLang="en-US" dirty="0" smtClean="0"/>
              <a:t> </a:t>
            </a:r>
            <a:r>
              <a:rPr lang="ko-KR" altLang="en-US" sz="1300" dirty="0"/>
              <a:t> 공수된 군수 장비 중의 일부 품목이 매우 높은 비율로 정상 작동하지 않았는데</a:t>
            </a:r>
            <a:r>
              <a:rPr lang="en-US" altLang="ko-KR" sz="1300" dirty="0"/>
              <a:t>, </a:t>
            </a:r>
            <a:r>
              <a:rPr lang="ko-KR" altLang="en-US" sz="1300" dirty="0" smtClean="0"/>
              <a:t>공급된 </a:t>
            </a:r>
            <a:r>
              <a:rPr lang="ko-KR" altLang="en-US" sz="1300" dirty="0"/>
              <a:t>전자 장비의 </a:t>
            </a:r>
            <a:r>
              <a:rPr lang="en-US" altLang="ko-KR" sz="1300" dirty="0"/>
              <a:t>60% </a:t>
            </a:r>
            <a:r>
              <a:rPr lang="ko-KR" altLang="en-US" sz="1300" dirty="0"/>
              <a:t>정도가 불량이 발생하였으며 보관하고 있던 전자 교체 부품의 </a:t>
            </a:r>
            <a:r>
              <a:rPr lang="en-US" altLang="ko-KR" sz="1300" dirty="0"/>
              <a:t>50%</a:t>
            </a:r>
            <a:r>
              <a:rPr lang="ko-KR" altLang="en-US" sz="1300" dirty="0"/>
              <a:t>가 불량이 발생하였다</a:t>
            </a:r>
            <a:r>
              <a:rPr lang="en-US" altLang="ko-KR" sz="1300" dirty="0"/>
              <a:t>. </a:t>
            </a:r>
          </a:p>
          <a:p>
            <a:r>
              <a:rPr lang="ko-KR" altLang="en-US" sz="1300" dirty="0"/>
              <a:t>즉</a:t>
            </a:r>
            <a:r>
              <a:rPr lang="en-US" altLang="ko-KR" sz="1300" dirty="0"/>
              <a:t>, </a:t>
            </a:r>
            <a:r>
              <a:rPr lang="ko-KR" altLang="en-US" sz="1300" dirty="0"/>
              <a:t>전자기기의 고장을 극복하는 과정에서 틀이 잡히고 만개했다고 이해하시면 되겠습니다</a:t>
            </a:r>
            <a:r>
              <a:rPr lang="en-US" altLang="ko-KR" sz="1300" dirty="0"/>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4</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MOSFET</a:t>
            </a:r>
            <a:r>
              <a:rPr lang="ko-KR" altLang="en-US" sz="1200" b="0" i="0" kern="1200" dirty="0" smtClean="0">
                <a:solidFill>
                  <a:schemeClr val="tx1"/>
                </a:solidFill>
                <a:effectLst/>
                <a:latin typeface="+mn-lt"/>
                <a:ea typeface="+mn-ea"/>
                <a:cs typeface="+mn-cs"/>
              </a:rPr>
              <a:t>이나 </a:t>
            </a:r>
            <a:r>
              <a:rPr lang="ko-KR" altLang="en-US" sz="1200" b="0" i="0" kern="1200" dirty="0" err="1" smtClean="0">
                <a:solidFill>
                  <a:schemeClr val="tx1"/>
                </a:solidFill>
                <a:effectLst/>
                <a:latin typeface="+mn-lt"/>
                <a:ea typeface="+mn-ea"/>
                <a:cs typeface="+mn-cs"/>
              </a:rPr>
              <a:t>캐패시터</a:t>
            </a:r>
            <a:r>
              <a:rPr lang="en-US" altLang="ko-KR" sz="1200" b="0" i="0" kern="1200" dirty="0" smtClean="0">
                <a:solidFill>
                  <a:schemeClr val="tx1"/>
                </a:solidFill>
                <a:effectLst/>
                <a:latin typeface="+mn-lt"/>
                <a:ea typeface="+mn-ea"/>
                <a:cs typeface="+mn-cs"/>
              </a:rPr>
              <a:t>(Capacitor)</a:t>
            </a:r>
            <a:r>
              <a:rPr lang="ko-KR" altLang="en-US" sz="1200" b="0" i="0" kern="1200" dirty="0" smtClean="0">
                <a:solidFill>
                  <a:schemeClr val="tx1"/>
                </a:solidFill>
                <a:effectLst/>
                <a:latin typeface="+mn-lt"/>
                <a:ea typeface="+mn-ea"/>
                <a:cs typeface="+mn-cs"/>
              </a:rPr>
              <a:t>의 특성을 결정짓는 핵심 물질인 </a:t>
            </a:r>
            <a:r>
              <a:rPr lang="ko-KR" altLang="en-US" sz="1200" b="0" i="0" kern="1200" dirty="0" err="1" smtClean="0">
                <a:solidFill>
                  <a:schemeClr val="tx1"/>
                </a:solidFill>
                <a:effectLst/>
                <a:latin typeface="+mn-lt"/>
                <a:ea typeface="+mn-ea"/>
                <a:cs typeface="+mn-cs"/>
              </a:rPr>
              <a:t>절연막</a:t>
            </a:r>
            <a:r>
              <a:rPr lang="en-US" altLang="ko-KR" sz="1200" b="0" i="0" kern="1200" dirty="0" smtClean="0">
                <a:solidFill>
                  <a:schemeClr val="tx1"/>
                </a:solidFill>
                <a:effectLst/>
                <a:latin typeface="+mn-lt"/>
                <a:ea typeface="+mn-ea"/>
                <a:cs typeface="+mn-cs"/>
              </a:rPr>
              <a:t>(Dielectric)</a:t>
            </a:r>
            <a:r>
              <a:rPr lang="ko-KR" altLang="en-US" sz="1200" b="0" i="0" kern="1200" dirty="0" smtClean="0">
                <a:solidFill>
                  <a:schemeClr val="tx1"/>
                </a:solidFill>
                <a:effectLst/>
                <a:latin typeface="+mn-lt"/>
                <a:ea typeface="+mn-ea"/>
                <a:cs typeface="+mn-cs"/>
              </a:rPr>
              <a:t>의 신뢰성은</a:t>
            </a:r>
            <a:br>
              <a:rPr lang="ko-KR" altLang="en-US" sz="1200" b="0" i="0" kern="1200" dirty="0" smtClean="0">
                <a:solidFill>
                  <a:schemeClr val="tx1"/>
                </a:solidFill>
                <a:effectLst/>
                <a:latin typeface="+mn-lt"/>
                <a:ea typeface="+mn-ea"/>
                <a:cs typeface="+mn-cs"/>
              </a:rPr>
            </a:br>
            <a:r>
              <a:rPr lang="ko-KR" altLang="en-US" sz="1200" b="0" i="0" kern="1200" dirty="0" smtClean="0">
                <a:solidFill>
                  <a:schemeClr val="tx1"/>
                </a:solidFill>
                <a:effectLst/>
                <a:latin typeface="+mn-lt"/>
                <a:ea typeface="+mn-ea"/>
                <a:cs typeface="+mn-cs"/>
              </a:rPr>
              <a:t>소자의 개발을 진행함에 있어서 매우 중요한 항목</a:t>
            </a:r>
            <a:r>
              <a:rPr lang="en-US" altLang="ko-KR" sz="1200" b="0" i="0" kern="1200" dirty="0" smtClean="0">
                <a:solidFill>
                  <a:schemeClr val="tx1"/>
                </a:solidFill>
                <a:effectLst/>
                <a:latin typeface="+mn-lt"/>
                <a:ea typeface="+mn-ea"/>
                <a:cs typeface="+mn-cs"/>
              </a:rPr>
              <a:t>.</a:t>
            </a:r>
          </a:p>
          <a:p>
            <a:r>
              <a:rPr lang="ko-KR" altLang="en-US" sz="1200" b="0" i="0" kern="1200" dirty="0" err="1" smtClean="0">
                <a:solidFill>
                  <a:schemeClr val="tx1"/>
                </a:solidFill>
                <a:effectLst/>
                <a:latin typeface="+mn-lt"/>
                <a:ea typeface="+mn-ea"/>
                <a:cs typeface="+mn-cs"/>
              </a:rPr>
              <a:t>절연막의</a:t>
            </a:r>
            <a:r>
              <a:rPr lang="ko-KR" altLang="en-US" sz="1200" b="0" i="0" kern="1200" dirty="0" smtClean="0">
                <a:solidFill>
                  <a:schemeClr val="tx1"/>
                </a:solidFill>
                <a:effectLst/>
                <a:latin typeface="+mn-lt"/>
                <a:ea typeface="+mn-ea"/>
                <a:cs typeface="+mn-cs"/>
              </a:rPr>
              <a:t> 신뢰성이 확보되지 않는다면 소자나 </a:t>
            </a:r>
            <a:r>
              <a:rPr lang="ko-KR" altLang="en-US" sz="1200" b="0" i="0" kern="1200" dirty="0" err="1" smtClean="0">
                <a:solidFill>
                  <a:schemeClr val="tx1"/>
                </a:solidFill>
                <a:effectLst/>
                <a:latin typeface="+mn-lt"/>
                <a:ea typeface="+mn-ea"/>
                <a:cs typeface="+mn-cs"/>
              </a:rPr>
              <a:t>캐패시터를</a:t>
            </a:r>
            <a:r>
              <a:rPr lang="ko-KR" altLang="en-US" sz="1200" b="0" i="0" kern="1200" dirty="0" smtClean="0">
                <a:solidFill>
                  <a:schemeClr val="tx1"/>
                </a:solidFill>
                <a:effectLst/>
                <a:latin typeface="+mn-lt"/>
                <a:ea typeface="+mn-ea"/>
                <a:cs typeface="+mn-cs"/>
              </a:rPr>
              <a:t> 만드는 것은 의미가 없음</a:t>
            </a:r>
            <a:r>
              <a:rPr lang="en-US" altLang="ko-KR" sz="1200" b="0" i="0" kern="1200" dirty="0" smtClean="0">
                <a:solidFill>
                  <a:schemeClr val="tx1"/>
                </a:solidFill>
                <a:effectLst/>
                <a:latin typeface="+mn-lt"/>
                <a:ea typeface="+mn-ea"/>
                <a:cs typeface="+mn-cs"/>
              </a:rPr>
              <a:t>.</a:t>
            </a:r>
          </a:p>
          <a:p>
            <a:r>
              <a:rPr lang="ko-KR" altLang="en-US" sz="1200" b="0" i="0" kern="1200" dirty="0" err="1" smtClean="0">
                <a:solidFill>
                  <a:schemeClr val="tx1"/>
                </a:solidFill>
                <a:effectLst/>
                <a:latin typeface="+mn-lt"/>
                <a:ea typeface="+mn-ea"/>
                <a:cs typeface="+mn-cs"/>
              </a:rPr>
              <a:t>절연막의</a:t>
            </a:r>
            <a:r>
              <a:rPr lang="ko-KR" altLang="en-US"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신뢰성을 예측하기 위한 </a:t>
            </a:r>
            <a:r>
              <a:rPr lang="en-US" altLang="ko-KR" sz="1200" b="0" i="0" kern="1200" dirty="0" smtClean="0">
                <a:solidFill>
                  <a:schemeClr val="tx1"/>
                </a:solidFill>
                <a:effectLst/>
                <a:latin typeface="+mn-lt"/>
                <a:ea typeface="+mn-ea"/>
                <a:cs typeface="+mn-cs"/>
              </a:rPr>
              <a:t>Time Dependent Dielectric Breakdown(TDDB) </a:t>
            </a:r>
            <a:r>
              <a:rPr lang="ko-KR" altLang="en-US" sz="1200" b="0" i="0" kern="1200" dirty="0" smtClean="0">
                <a:solidFill>
                  <a:schemeClr val="tx1"/>
                </a:solidFill>
                <a:effectLst/>
                <a:latin typeface="+mn-lt"/>
                <a:ea typeface="+mn-ea"/>
                <a:cs typeface="+mn-cs"/>
              </a:rPr>
              <a:t>분석은 중요한 신뢰성 항목 가운데 하나임</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MOS </a:t>
            </a:r>
            <a:r>
              <a:rPr lang="ko-KR" altLang="en-US" sz="1200" b="0" i="0" kern="1200" dirty="0" err="1" smtClean="0">
                <a:solidFill>
                  <a:schemeClr val="tx1"/>
                </a:solidFill>
                <a:effectLst/>
                <a:latin typeface="+mn-lt"/>
                <a:ea typeface="+mn-ea"/>
                <a:cs typeface="+mn-cs"/>
              </a:rPr>
              <a:t>게이트</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산화막이</a:t>
            </a:r>
            <a:r>
              <a:rPr lang="ko-KR" altLang="en-US" sz="1200" b="0" i="0" kern="1200" dirty="0" smtClean="0">
                <a:solidFill>
                  <a:schemeClr val="tx1"/>
                </a:solidFill>
                <a:effectLst/>
                <a:latin typeface="+mn-lt"/>
                <a:ea typeface="+mn-ea"/>
                <a:cs typeface="+mn-cs"/>
              </a:rPr>
              <a:t> 점점 얇아짐에 따라 </a:t>
            </a:r>
            <a:r>
              <a:rPr lang="ko-KR" altLang="en-US" sz="1200" b="0" i="0" kern="1200" dirty="0" err="1" smtClean="0">
                <a:solidFill>
                  <a:schemeClr val="tx1"/>
                </a:solidFill>
                <a:effectLst/>
                <a:latin typeface="+mn-lt"/>
                <a:ea typeface="+mn-ea"/>
                <a:cs typeface="+mn-cs"/>
              </a:rPr>
              <a:t>산화막</a:t>
            </a:r>
            <a:r>
              <a:rPr lang="ko-KR" altLang="en-US" sz="1200" b="0" i="0" kern="1200" dirty="0" smtClean="0">
                <a:solidFill>
                  <a:schemeClr val="tx1"/>
                </a:solidFill>
                <a:effectLst/>
                <a:latin typeface="+mn-lt"/>
                <a:ea typeface="+mn-ea"/>
                <a:cs typeface="+mn-cs"/>
              </a:rPr>
              <a:t> 파괴</a:t>
            </a:r>
            <a:r>
              <a:rPr lang="en-US" altLang="ko-KR" sz="1200" b="0" i="0" kern="1200" dirty="0" smtClean="0">
                <a:solidFill>
                  <a:schemeClr val="tx1"/>
                </a:solidFill>
                <a:effectLst/>
                <a:latin typeface="+mn-lt"/>
                <a:ea typeface="+mn-ea"/>
                <a:cs typeface="+mn-cs"/>
              </a:rPr>
              <a:t>(Oxide Breakdown)</a:t>
            </a:r>
            <a:r>
              <a:rPr lang="ko-KR" altLang="en-US" sz="1200" b="0" i="0" kern="1200" dirty="0" smtClean="0">
                <a:solidFill>
                  <a:schemeClr val="tx1"/>
                </a:solidFill>
                <a:effectLst/>
                <a:latin typeface="+mn-lt"/>
                <a:ea typeface="+mn-ea"/>
                <a:cs typeface="+mn-cs"/>
              </a:rPr>
              <a:t>가 신뢰성에 큰 영향을 미침</a:t>
            </a:r>
            <a:r>
              <a:rPr lang="en-US" altLang="ko-KR" sz="1200" b="0" i="0" kern="1200" dirty="0" smtClean="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40</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smtClean="0">
                <a:solidFill>
                  <a:schemeClr val="tx1"/>
                </a:solidFill>
                <a:effectLst/>
                <a:latin typeface="+mn-lt"/>
                <a:ea typeface="+mn-ea"/>
                <a:cs typeface="+mn-cs"/>
              </a:rPr>
              <a:t>이런 </a:t>
            </a:r>
            <a:r>
              <a:rPr lang="en-US" altLang="ko-KR" sz="1200" b="0" i="0" kern="1200" dirty="0" smtClean="0">
                <a:solidFill>
                  <a:schemeClr val="tx1"/>
                </a:solidFill>
                <a:effectLst/>
                <a:latin typeface="+mn-lt"/>
                <a:ea typeface="+mn-ea"/>
                <a:cs typeface="+mn-cs"/>
              </a:rPr>
              <a:t>EM </a:t>
            </a:r>
            <a:r>
              <a:rPr lang="ko-KR" altLang="en-US" sz="1200" b="0" i="0" kern="1200" dirty="0" smtClean="0">
                <a:solidFill>
                  <a:schemeClr val="tx1"/>
                </a:solidFill>
                <a:effectLst/>
                <a:latin typeface="+mn-lt"/>
                <a:ea typeface="+mn-ea"/>
                <a:cs typeface="+mn-cs"/>
              </a:rPr>
              <a:t>현상은 주로 배선이 얇고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배선과 배선을 연결하는 </a:t>
            </a:r>
            <a:r>
              <a:rPr lang="en-US" altLang="ko-KR" sz="1200" b="0" i="0" kern="1200" dirty="0" smtClean="0">
                <a:solidFill>
                  <a:schemeClr val="tx1"/>
                </a:solidFill>
                <a:effectLst/>
                <a:latin typeface="+mn-lt"/>
                <a:ea typeface="+mn-ea"/>
                <a:cs typeface="+mn-cs"/>
              </a:rPr>
              <a:t>Via </a:t>
            </a:r>
            <a:r>
              <a:rPr lang="ko-KR" altLang="en-US" sz="1200" b="0" i="0" kern="1200" dirty="0" smtClean="0">
                <a:solidFill>
                  <a:schemeClr val="tx1"/>
                </a:solidFill>
                <a:effectLst/>
                <a:latin typeface="+mn-lt"/>
                <a:ea typeface="+mn-ea"/>
                <a:cs typeface="+mn-cs"/>
              </a:rPr>
              <a:t>층의 접합 부분에서 저항이 크고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전류가 많이 흐르는 위치가 상대적으로 취약하여 이런 문제가 집중하여 발생하게 된다</a:t>
            </a:r>
            <a:r>
              <a:rPr lang="en-US" altLang="ko-KR" sz="1200" b="0" i="0" kern="1200" dirty="0" smtClean="0">
                <a:solidFill>
                  <a:schemeClr val="tx1"/>
                </a:solidFill>
                <a:effectLst/>
                <a:latin typeface="+mn-lt"/>
                <a:ea typeface="+mn-ea"/>
                <a:cs typeface="+mn-cs"/>
              </a:rPr>
              <a:t>.</a:t>
            </a:r>
            <a:endParaRPr lang="en-US" altLang="ko-KR" dirty="0" smtClean="0"/>
          </a:p>
          <a:p>
            <a:endParaRPr lang="en-US" altLang="ko-KR"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따라서 반도체 회사들은 아래와 같은 현상을 방지하기 위해 단위 면적당 흐르는 </a:t>
            </a:r>
            <a:r>
              <a:rPr lang="en-US" altLang="ko-KR" sz="1200" b="0" i="0" kern="1200" dirty="0" smtClean="0">
                <a:solidFill>
                  <a:schemeClr val="tx1"/>
                </a:solidFill>
                <a:effectLst/>
                <a:latin typeface="+mn-lt"/>
                <a:ea typeface="+mn-ea"/>
                <a:cs typeface="+mn-cs"/>
              </a:rPr>
              <a:t>current</a:t>
            </a:r>
            <a:r>
              <a:rPr lang="ko-KR" altLang="en-US" sz="1200" b="0" i="0" kern="1200" dirty="0" smtClean="0">
                <a:solidFill>
                  <a:schemeClr val="tx1"/>
                </a:solidFill>
                <a:effectLst/>
                <a:latin typeface="+mn-lt"/>
                <a:ea typeface="+mn-ea"/>
                <a:cs typeface="+mn-cs"/>
              </a:rPr>
              <a:t>를 버틸 수 있는</a:t>
            </a:r>
            <a:r>
              <a:rPr lang="en-US" altLang="ko-KR" sz="1200" b="0" i="0" kern="1200" dirty="0" smtClean="0">
                <a:solidFill>
                  <a:schemeClr val="tx1"/>
                </a:solidFill>
                <a:effectLst/>
                <a:latin typeface="+mn-lt"/>
                <a:ea typeface="+mn-ea"/>
                <a:cs typeface="+mn-cs"/>
              </a:rPr>
              <a:t>metal</a:t>
            </a:r>
            <a:r>
              <a:rPr lang="ko-KR" altLang="en-US" sz="1200" b="0" i="0" kern="1200" dirty="0" smtClean="0">
                <a:solidFill>
                  <a:schemeClr val="tx1"/>
                </a:solidFill>
                <a:effectLst/>
                <a:latin typeface="+mn-lt"/>
                <a:ea typeface="+mn-ea"/>
                <a:cs typeface="+mn-cs"/>
              </a:rPr>
              <a:t>의 두께</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길이등을</a:t>
            </a:r>
            <a:r>
              <a:rPr lang="ko-KR" altLang="en-US" sz="1200" b="0" i="0" kern="1200" dirty="0" smtClean="0">
                <a:solidFill>
                  <a:schemeClr val="tx1"/>
                </a:solidFill>
                <a:effectLst/>
                <a:latin typeface="+mn-lt"/>
                <a:ea typeface="+mn-ea"/>
                <a:cs typeface="+mn-cs"/>
              </a:rPr>
              <a:t> 제한을 두어 </a:t>
            </a:r>
            <a:r>
              <a:rPr lang="ko-KR" altLang="en-US" sz="1200" b="0" i="0" kern="1200" dirty="0" err="1" smtClean="0">
                <a:solidFill>
                  <a:schemeClr val="tx1"/>
                </a:solidFill>
                <a:effectLst/>
                <a:latin typeface="+mn-lt"/>
                <a:ea typeface="+mn-ea"/>
                <a:cs typeface="+mn-cs"/>
              </a:rPr>
              <a:t>설계시</a:t>
            </a:r>
            <a:r>
              <a:rPr lang="ko-KR" altLang="en-US" sz="1200" b="0" i="0" kern="1200" dirty="0" smtClean="0">
                <a:solidFill>
                  <a:schemeClr val="tx1"/>
                </a:solidFill>
                <a:effectLst/>
                <a:latin typeface="+mn-lt"/>
                <a:ea typeface="+mn-ea"/>
                <a:cs typeface="+mn-cs"/>
              </a:rPr>
              <a:t> 반영하여 </a:t>
            </a:r>
            <a:r>
              <a:rPr lang="en-US" altLang="ko-KR" sz="1200" b="0" i="0" kern="1200" dirty="0" smtClean="0">
                <a:solidFill>
                  <a:schemeClr val="tx1"/>
                </a:solidFill>
                <a:effectLst/>
                <a:latin typeface="+mn-lt"/>
                <a:ea typeface="+mn-ea"/>
                <a:cs typeface="+mn-cs"/>
              </a:rPr>
              <a:t>signal/power EM spec</a:t>
            </a:r>
            <a:r>
              <a:rPr lang="ko-KR" altLang="en-US" sz="1200" b="0" i="0" kern="1200" dirty="0" smtClean="0">
                <a:solidFill>
                  <a:schemeClr val="tx1"/>
                </a:solidFill>
                <a:effectLst/>
                <a:latin typeface="+mn-lt"/>
                <a:ea typeface="+mn-ea"/>
                <a:cs typeface="+mn-cs"/>
              </a:rPr>
              <a:t>을 만족하게끔 </a:t>
            </a:r>
            <a:r>
              <a:rPr lang="en-US" altLang="ko-KR" sz="1200" b="0" i="0" kern="1200" dirty="0" smtClean="0">
                <a:solidFill>
                  <a:schemeClr val="tx1"/>
                </a:solidFill>
                <a:effectLst/>
                <a:latin typeface="+mn-lt"/>
                <a:ea typeface="+mn-ea"/>
                <a:cs typeface="+mn-cs"/>
              </a:rPr>
              <a:t>design methodology </a:t>
            </a:r>
            <a:r>
              <a:rPr lang="ko-KR" altLang="en-US" sz="1200" b="0" i="0" kern="1200" dirty="0" smtClean="0">
                <a:solidFill>
                  <a:schemeClr val="tx1"/>
                </a:solidFill>
                <a:effectLst/>
                <a:latin typeface="+mn-lt"/>
                <a:ea typeface="+mn-ea"/>
                <a:cs typeface="+mn-cs"/>
              </a:rPr>
              <a:t>를 제공한다</a:t>
            </a:r>
            <a:endParaRPr lang="en-US" altLang="ko-KR" dirty="0" smtClean="0"/>
          </a:p>
          <a:p>
            <a:endParaRPr lang="en-US" altLang="ko-KR" dirty="0" smtClean="0"/>
          </a:p>
          <a:p>
            <a:r>
              <a:rPr lang="en-US" altLang="ko-KR" sz="1200" b="1" i="0" kern="1200" dirty="0" smtClean="0">
                <a:solidFill>
                  <a:schemeClr val="tx1"/>
                </a:solidFill>
                <a:effectLst/>
                <a:latin typeface="+mn-lt"/>
                <a:ea typeface="+mn-ea"/>
                <a:cs typeface="+mn-cs"/>
              </a:rPr>
              <a:t>1. </a:t>
            </a:r>
            <a:r>
              <a:rPr lang="ko-KR" altLang="en-US" sz="1200" b="1" i="0" kern="1200" dirty="0" err="1" smtClean="0">
                <a:solidFill>
                  <a:schemeClr val="tx1"/>
                </a:solidFill>
                <a:effectLst/>
                <a:latin typeface="+mn-lt"/>
                <a:ea typeface="+mn-ea"/>
                <a:cs typeface="+mn-cs"/>
              </a:rPr>
              <a:t>마이그레이션</a:t>
            </a:r>
            <a:r>
              <a:rPr lang="en-US" altLang="ko-KR" sz="1200" b="1" i="0" kern="1200" dirty="0" smtClean="0">
                <a:solidFill>
                  <a:schemeClr val="tx1"/>
                </a:solidFill>
                <a:effectLst/>
                <a:latin typeface="+mn-lt"/>
                <a:ea typeface="+mn-ea"/>
                <a:cs typeface="+mn-cs"/>
              </a:rPr>
              <a:t>(migration)</a:t>
            </a:r>
            <a:r>
              <a:rPr lang="ko-KR" altLang="en-US" sz="1200" b="1" i="0" kern="1200" dirty="0" smtClean="0">
                <a:solidFill>
                  <a:schemeClr val="tx1"/>
                </a:solidFill>
                <a:effectLst/>
                <a:latin typeface="+mn-lt"/>
                <a:ea typeface="+mn-ea"/>
                <a:cs typeface="+mn-cs"/>
              </a:rPr>
              <a:t>이 발생하는 경우</a:t>
            </a:r>
            <a:endParaRPr lang="ko-KR" altLang="en-US" sz="1200" b="0" i="0" kern="1200" dirty="0" smtClean="0">
              <a:solidFill>
                <a:schemeClr val="tx1"/>
              </a:solidFill>
              <a:effectLst/>
              <a:latin typeface="+mn-lt"/>
              <a:ea typeface="+mn-ea"/>
              <a:cs typeface="+mn-cs"/>
            </a:endParaRPr>
          </a:p>
          <a:p>
            <a:r>
              <a:rPr lang="ko-KR" altLang="en-US" sz="1200" b="1" i="0" kern="1200" dirty="0" smtClean="0">
                <a:solidFill>
                  <a:schemeClr val="tx1"/>
                </a:solidFill>
                <a:effectLst/>
                <a:latin typeface="+mn-lt"/>
                <a:ea typeface="+mn-ea"/>
                <a:cs typeface="+mn-cs"/>
              </a:rPr>
              <a:t/>
            </a:r>
            <a:br>
              <a:rPr lang="ko-KR" altLang="en-US" sz="1200" b="1" i="0" kern="1200" dirty="0" smtClean="0">
                <a:solidFill>
                  <a:schemeClr val="tx1"/>
                </a:solidFill>
                <a:effectLst/>
                <a:latin typeface="+mn-lt"/>
                <a:ea typeface="+mn-ea"/>
                <a:cs typeface="+mn-cs"/>
              </a:rPr>
            </a:br>
            <a:r>
              <a:rPr lang="ko-KR" altLang="en-US" sz="1200" b="0" i="0" kern="1200" dirty="0" smtClean="0">
                <a:solidFill>
                  <a:schemeClr val="tx1"/>
                </a:solidFill>
                <a:effectLst/>
                <a:latin typeface="+mn-lt"/>
                <a:ea typeface="+mn-ea"/>
                <a:cs typeface="+mn-cs"/>
              </a:rPr>
              <a:t>전자소자 </a:t>
            </a:r>
            <a:r>
              <a:rPr lang="ko-KR" altLang="en-US" sz="1200" b="0" i="0" kern="1200" dirty="0" smtClean="0">
                <a:solidFill>
                  <a:schemeClr val="tx1"/>
                </a:solidFill>
                <a:effectLst/>
                <a:latin typeface="+mn-lt"/>
                <a:ea typeface="+mn-ea"/>
                <a:cs typeface="+mn-cs"/>
              </a:rPr>
              <a:t>안에서 </a:t>
            </a:r>
            <a:r>
              <a:rPr lang="ko-KR" altLang="en-US" sz="1200" b="0" i="0" kern="1200" dirty="0" err="1" smtClean="0">
                <a:solidFill>
                  <a:schemeClr val="tx1"/>
                </a:solidFill>
                <a:effectLst/>
                <a:latin typeface="+mn-lt"/>
                <a:ea typeface="+mn-ea"/>
                <a:cs typeface="+mn-cs"/>
              </a:rPr>
              <a:t>마이그레이션의</a:t>
            </a:r>
            <a:r>
              <a:rPr lang="ko-KR" altLang="en-US" sz="1200" b="0" i="0" kern="1200" dirty="0" smtClean="0">
                <a:solidFill>
                  <a:schemeClr val="tx1"/>
                </a:solidFill>
                <a:effectLst/>
                <a:latin typeface="+mn-lt"/>
                <a:ea typeface="+mn-ea"/>
                <a:cs typeface="+mn-cs"/>
              </a:rPr>
              <a:t> 경우 다양한 조건에서 발생하게 된다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대표적으로는 이온화된 </a:t>
            </a:r>
            <a:r>
              <a:rPr lang="ko-KR" altLang="en-US" sz="1200" b="0" i="0" kern="1200" dirty="0" err="1" smtClean="0">
                <a:solidFill>
                  <a:schemeClr val="tx1"/>
                </a:solidFill>
                <a:effectLst/>
                <a:latin typeface="+mn-lt"/>
                <a:ea typeface="+mn-ea"/>
                <a:cs typeface="+mn-cs"/>
              </a:rPr>
              <a:t>마이그레이션</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(ionic-migration)</a:t>
            </a:r>
            <a:r>
              <a:rPr lang="ko-KR" altLang="en-US" sz="1200" b="0" i="0" kern="1200" dirty="0" smtClean="0">
                <a:solidFill>
                  <a:schemeClr val="tx1"/>
                </a:solidFill>
                <a:effectLst/>
                <a:latin typeface="+mn-lt"/>
                <a:ea typeface="+mn-ea"/>
                <a:cs typeface="+mn-cs"/>
              </a:rPr>
              <a:t>이고 다른 하나는 전기적인 </a:t>
            </a:r>
            <a:r>
              <a:rPr lang="ko-KR" altLang="en-US" sz="1200" b="0" i="0" kern="1200" dirty="0" err="1" smtClean="0">
                <a:solidFill>
                  <a:schemeClr val="tx1"/>
                </a:solidFill>
                <a:effectLst/>
                <a:latin typeface="+mn-lt"/>
                <a:ea typeface="+mn-ea"/>
                <a:cs typeface="+mn-cs"/>
              </a:rPr>
              <a:t>마이그레이션</a:t>
            </a:r>
            <a:r>
              <a:rPr lang="en-US" altLang="ko-KR" sz="1200" b="0" i="0" kern="1200" dirty="0" smtClean="0">
                <a:solidFill>
                  <a:schemeClr val="tx1"/>
                </a:solidFill>
                <a:effectLst/>
                <a:latin typeface="+mn-lt"/>
                <a:ea typeface="+mn-ea"/>
                <a:cs typeface="+mn-cs"/>
              </a:rPr>
              <a:t>(</a:t>
            </a:r>
            <a:r>
              <a:rPr lang="en-US" altLang="ko-KR" sz="1200" b="0" i="0" kern="1200" dirty="0" err="1" smtClean="0">
                <a:solidFill>
                  <a:schemeClr val="tx1"/>
                </a:solidFill>
                <a:effectLst/>
                <a:latin typeface="+mn-lt"/>
                <a:ea typeface="+mn-ea"/>
                <a:cs typeface="+mn-cs"/>
              </a:rPr>
              <a:t>elecro</a:t>
            </a:r>
            <a:r>
              <a:rPr lang="en-US" altLang="ko-KR" sz="1200" b="0" i="0" kern="1200" dirty="0" smtClean="0">
                <a:solidFill>
                  <a:schemeClr val="tx1"/>
                </a:solidFill>
                <a:effectLst/>
                <a:latin typeface="+mn-lt"/>
                <a:ea typeface="+mn-ea"/>
                <a:cs typeface="+mn-cs"/>
              </a:rPr>
              <a:t>-migration) </a:t>
            </a:r>
            <a:r>
              <a:rPr lang="ko-KR" altLang="en-US" sz="1200" b="0" i="0" kern="1200" dirty="0" smtClean="0">
                <a:solidFill>
                  <a:schemeClr val="tx1"/>
                </a:solidFill>
                <a:effectLst/>
                <a:latin typeface="+mn-lt"/>
                <a:ea typeface="+mn-ea"/>
                <a:cs typeface="+mn-cs"/>
              </a:rPr>
              <a:t>이다</a:t>
            </a:r>
            <a:r>
              <a:rPr lang="en-US" altLang="ko-KR" sz="1200" b="0" i="0" kern="1200" dirty="0" smtClean="0">
                <a:solidFill>
                  <a:schemeClr val="tx1"/>
                </a:solidFill>
                <a:effectLst/>
                <a:latin typeface="+mn-lt"/>
                <a:ea typeface="+mn-ea"/>
                <a:cs typeface="+mn-cs"/>
              </a:rPr>
              <a:t>.</a:t>
            </a:r>
            <a:endParaRPr lang="ko-KR" altLang="en-US"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 </a:t>
            </a:r>
          </a:p>
          <a:p>
            <a:r>
              <a:rPr lang="en-US" altLang="ko-KR" sz="1200" b="0" i="0" kern="1200" dirty="0" smtClean="0">
                <a:solidFill>
                  <a:schemeClr val="tx1"/>
                </a:solidFill>
                <a:effectLst/>
                <a:latin typeface="+mn-lt"/>
                <a:ea typeface="+mn-ea"/>
                <a:cs typeface="+mn-cs"/>
              </a:rPr>
              <a:t>a. </a:t>
            </a:r>
            <a:r>
              <a:rPr lang="ko-KR" altLang="en-US" sz="1200" b="0" i="0" kern="1200" dirty="0" smtClean="0">
                <a:solidFill>
                  <a:schemeClr val="tx1"/>
                </a:solidFill>
                <a:effectLst/>
                <a:latin typeface="+mn-lt"/>
                <a:ea typeface="+mn-ea"/>
                <a:cs typeface="+mn-cs"/>
              </a:rPr>
              <a:t>전기화학적인 경우</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이오닉</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마이그레이션</a:t>
            </a:r>
            <a:r>
              <a:rPr lang="en-US" altLang="ko-KR" sz="1200" b="0" i="0" kern="1200" dirty="0" smtClean="0">
                <a:solidFill>
                  <a:schemeClr val="tx1"/>
                </a:solidFill>
                <a:effectLst/>
                <a:latin typeface="+mn-lt"/>
                <a:ea typeface="+mn-ea"/>
                <a:cs typeface="+mn-cs"/>
              </a:rPr>
              <a:t>(ionic-migration)</a:t>
            </a:r>
            <a:endParaRPr lang="ko-KR" altLang="en-US"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주변온도가 낮은 경우 </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일반적으로 </a:t>
            </a:r>
            <a:r>
              <a:rPr lang="en-US" altLang="ko-KR" sz="1200" b="0" i="0" kern="1200" dirty="0" smtClean="0">
                <a:solidFill>
                  <a:schemeClr val="tx1"/>
                </a:solidFill>
                <a:effectLst/>
                <a:latin typeface="+mn-lt"/>
                <a:ea typeface="+mn-ea"/>
                <a:cs typeface="+mn-cs"/>
              </a:rPr>
              <a:t>100</a:t>
            </a:r>
            <a:r>
              <a:rPr lang="ko-KR" altLang="en-US" sz="1200" b="0" i="0" kern="1200" dirty="0" smtClean="0">
                <a:solidFill>
                  <a:schemeClr val="tx1"/>
                </a:solidFill>
                <a:effectLst/>
                <a:latin typeface="+mn-lt"/>
                <a:ea typeface="+mn-ea"/>
                <a:cs typeface="+mn-cs"/>
              </a:rPr>
              <a:t>도 이하</a:t>
            </a:r>
            <a:r>
              <a:rPr lang="en-US" altLang="ko-KR" sz="1200" b="0" i="0" kern="1200" dirty="0" smtClean="0">
                <a:solidFill>
                  <a:schemeClr val="tx1"/>
                </a:solidFill>
                <a:effectLst/>
                <a:latin typeface="+mn-lt"/>
                <a:ea typeface="+mn-ea"/>
                <a:cs typeface="+mn-cs"/>
              </a:rPr>
              <a:t>)</a:t>
            </a:r>
            <a:endParaRPr lang="ko-KR" altLang="en-US"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낮은 전류에서 발생 </a:t>
            </a:r>
            <a:r>
              <a:rPr lang="en-US" altLang="ko-KR" sz="1200" b="0" i="0" kern="1200" dirty="0" smtClean="0">
                <a:solidFill>
                  <a:schemeClr val="tx1"/>
                </a:solidFill>
                <a:effectLst/>
                <a:latin typeface="+mn-lt"/>
                <a:ea typeface="+mn-ea"/>
                <a:cs typeface="+mn-cs"/>
              </a:rPr>
              <a:t>(1mA/cm2 </a:t>
            </a:r>
            <a:r>
              <a:rPr lang="ko-KR" altLang="en-US" sz="1200" b="0" i="0" kern="1200" dirty="0" smtClean="0">
                <a:solidFill>
                  <a:schemeClr val="tx1"/>
                </a:solidFill>
                <a:effectLst/>
                <a:latin typeface="+mn-lt"/>
                <a:ea typeface="+mn-ea"/>
                <a:cs typeface="+mn-cs"/>
              </a:rPr>
              <a:t>이하</a:t>
            </a:r>
            <a:r>
              <a:rPr lang="en-US" altLang="ko-KR" sz="1200" b="0" i="0" kern="1200" dirty="0" smtClean="0">
                <a:solidFill>
                  <a:schemeClr val="tx1"/>
                </a:solidFill>
                <a:effectLst/>
                <a:latin typeface="+mn-lt"/>
                <a:ea typeface="+mn-ea"/>
                <a:cs typeface="+mn-cs"/>
              </a:rPr>
              <a:t>)</a:t>
            </a:r>
            <a:endParaRPr lang="ko-KR" altLang="en-US"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반드시 수분이 필요함</a:t>
            </a:r>
          </a:p>
          <a:p>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실버</a:t>
            </a:r>
            <a:r>
              <a:rPr lang="ko-KR" altLang="en-US" sz="1200" b="0" i="0" kern="1200" dirty="0" smtClean="0">
                <a:solidFill>
                  <a:schemeClr val="tx1"/>
                </a:solidFill>
                <a:effectLst/>
                <a:latin typeface="+mn-lt"/>
                <a:ea typeface="+mn-ea"/>
                <a:cs typeface="+mn-cs"/>
              </a:rPr>
              <a:t> 구리 등의 일부 금속에서 관찰됨</a:t>
            </a:r>
          </a:p>
          <a:p>
            <a:r>
              <a:rPr lang="en-US" altLang="ko-KR" sz="1200" b="0" i="0" kern="1200" dirty="0" smtClean="0">
                <a:solidFill>
                  <a:schemeClr val="tx1"/>
                </a:solidFill>
                <a:effectLst/>
                <a:latin typeface="+mn-lt"/>
                <a:ea typeface="+mn-ea"/>
                <a:cs typeface="+mn-cs"/>
              </a:rPr>
              <a:t>b. </a:t>
            </a:r>
            <a:r>
              <a:rPr lang="ko-KR" altLang="en-US" sz="1200" b="0" i="0" kern="1200" dirty="0" smtClean="0">
                <a:solidFill>
                  <a:schemeClr val="tx1"/>
                </a:solidFill>
                <a:effectLst/>
                <a:latin typeface="+mn-lt"/>
                <a:ea typeface="+mn-ea"/>
                <a:cs typeface="+mn-cs"/>
              </a:rPr>
              <a:t>전기적인 경우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전기 </a:t>
            </a:r>
            <a:r>
              <a:rPr lang="ko-KR" altLang="en-US" sz="1200" b="0" i="0" kern="1200" dirty="0" err="1" smtClean="0">
                <a:solidFill>
                  <a:schemeClr val="tx1"/>
                </a:solidFill>
                <a:effectLst/>
                <a:latin typeface="+mn-lt"/>
                <a:ea typeface="+mn-ea"/>
                <a:cs typeface="+mn-cs"/>
              </a:rPr>
              <a:t>마이그레이션</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(electro-migration)</a:t>
            </a:r>
            <a:endParaRPr lang="ko-KR" altLang="en-US"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분위기 온도가 높음 </a:t>
            </a:r>
            <a:r>
              <a:rPr lang="en-US" altLang="ko-KR" sz="1200" b="0" i="0" kern="1200" dirty="0" smtClean="0">
                <a:solidFill>
                  <a:schemeClr val="tx1"/>
                </a:solidFill>
                <a:effectLst/>
                <a:latin typeface="+mn-lt"/>
                <a:ea typeface="+mn-ea"/>
                <a:cs typeface="+mn-cs"/>
              </a:rPr>
              <a:t>(150</a:t>
            </a:r>
            <a:r>
              <a:rPr lang="ko-KR" altLang="en-US" sz="1200" b="0" i="0" kern="1200" dirty="0" smtClean="0">
                <a:solidFill>
                  <a:schemeClr val="tx1"/>
                </a:solidFill>
                <a:effectLst/>
                <a:latin typeface="+mn-lt"/>
                <a:ea typeface="+mn-ea"/>
                <a:cs typeface="+mn-cs"/>
              </a:rPr>
              <a:t>도 이상</a:t>
            </a:r>
            <a:r>
              <a:rPr lang="en-US" altLang="ko-KR" sz="1200" b="0" i="0" kern="1200" dirty="0" smtClean="0">
                <a:solidFill>
                  <a:schemeClr val="tx1"/>
                </a:solidFill>
                <a:effectLst/>
                <a:latin typeface="+mn-lt"/>
                <a:ea typeface="+mn-ea"/>
                <a:cs typeface="+mn-cs"/>
              </a:rPr>
              <a:t>)</a:t>
            </a:r>
            <a:endParaRPr lang="ko-KR" altLang="en-US"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높은 전류에서 발생 </a:t>
            </a:r>
            <a:r>
              <a:rPr lang="en-US" altLang="ko-KR" sz="1200" b="0" i="0" kern="1200" dirty="0" smtClean="0">
                <a:solidFill>
                  <a:schemeClr val="tx1"/>
                </a:solidFill>
                <a:effectLst/>
                <a:latin typeface="+mn-lt"/>
                <a:ea typeface="+mn-ea"/>
                <a:cs typeface="+mn-cs"/>
              </a:rPr>
              <a:t>(10^4A/cm2)</a:t>
            </a:r>
            <a:endParaRPr lang="ko-KR" altLang="en-US"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원문에서는 </a:t>
            </a:r>
            <a:r>
              <a:rPr lang="en-US" altLang="ko-KR" sz="1200" b="0" i="0" kern="1200" dirty="0" smtClean="0">
                <a:solidFill>
                  <a:schemeClr val="tx1"/>
                </a:solidFill>
                <a:effectLst/>
                <a:latin typeface="+mn-lt"/>
                <a:ea typeface="+mn-ea"/>
                <a:cs typeface="+mn-cs"/>
              </a:rPr>
              <a:t>104 </a:t>
            </a:r>
            <a:r>
              <a:rPr lang="ko-KR" altLang="en-US" sz="1200" b="0" i="0" kern="1200" dirty="0" smtClean="0">
                <a:solidFill>
                  <a:schemeClr val="tx1"/>
                </a:solidFill>
                <a:effectLst/>
                <a:latin typeface="+mn-lt"/>
                <a:ea typeface="+mn-ea"/>
                <a:cs typeface="+mn-cs"/>
              </a:rPr>
              <a:t>라고 표시되어 있는데</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오타인듯</a:t>
            </a:r>
            <a:r>
              <a:rPr lang="ko-KR" altLang="en-US" sz="1200" b="0" i="0" kern="1200" dirty="0" smtClean="0">
                <a:solidFill>
                  <a:schemeClr val="tx1"/>
                </a:solidFill>
                <a:effectLst/>
                <a:latin typeface="+mn-lt"/>
                <a:ea typeface="+mn-ea"/>
                <a:cs typeface="+mn-cs"/>
              </a:rPr>
              <a:t> 하여 </a:t>
            </a:r>
            <a:r>
              <a:rPr lang="en-US" altLang="ko-KR" sz="1200" b="0" i="0" kern="1200" dirty="0" smtClean="0">
                <a:solidFill>
                  <a:schemeClr val="tx1"/>
                </a:solidFill>
                <a:effectLst/>
                <a:latin typeface="+mn-lt"/>
                <a:ea typeface="+mn-ea"/>
                <a:cs typeface="+mn-cs"/>
              </a:rPr>
              <a:t>10^4</a:t>
            </a:r>
            <a:r>
              <a:rPr lang="ko-KR" altLang="en-US" sz="1200" b="0" i="0" kern="1200" dirty="0" smtClean="0">
                <a:solidFill>
                  <a:schemeClr val="tx1"/>
                </a:solidFill>
                <a:effectLst/>
                <a:latin typeface="+mn-lt"/>
                <a:ea typeface="+mn-ea"/>
                <a:cs typeface="+mn-cs"/>
              </a:rPr>
              <a:t>로 수정하였습니다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여우아씨</a:t>
            </a:r>
            <a:r>
              <a:rPr lang="en-US" altLang="ko-KR" sz="1200" b="0" i="0" kern="1200" dirty="0" smtClean="0">
                <a:solidFill>
                  <a:schemeClr val="tx1"/>
                </a:solidFill>
                <a:effectLst/>
                <a:latin typeface="+mn-lt"/>
                <a:ea typeface="+mn-ea"/>
                <a:cs typeface="+mn-cs"/>
              </a:rPr>
              <a:t>(</a:t>
            </a:r>
            <a:r>
              <a:rPr lang="en-US" altLang="ko-KR" sz="1200" b="0" i="0" kern="1200" dirty="0" err="1" smtClean="0">
                <a:solidFill>
                  <a:schemeClr val="tx1"/>
                </a:solidFill>
                <a:effectLst/>
                <a:latin typeface="+mn-lt"/>
                <a:ea typeface="+mn-ea"/>
                <a:cs typeface="+mn-cs"/>
              </a:rPr>
              <a:t>tamazeo</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님 감사합니다</a:t>
            </a:r>
            <a:r>
              <a:rPr lang="en-US" altLang="ko-KR" sz="1200" b="0" i="0" kern="1200" dirty="0" smtClean="0">
                <a:solidFill>
                  <a:schemeClr val="tx1"/>
                </a:solidFill>
                <a:effectLst/>
                <a:latin typeface="+mn-lt"/>
                <a:ea typeface="+mn-ea"/>
                <a:cs typeface="+mn-cs"/>
              </a:rPr>
              <a:t>)</a:t>
            </a:r>
            <a:endParaRPr lang="ko-KR" altLang="en-US"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다양한 금속에서 발견</a:t>
            </a:r>
          </a:p>
          <a:p>
            <a:r>
              <a:rPr lang="en-US" altLang="ko-KR" sz="1200" b="0" i="0" kern="1200" dirty="0" smtClean="0">
                <a:solidFill>
                  <a:schemeClr val="tx1"/>
                </a:solidFill>
                <a:effectLst/>
                <a:latin typeface="+mn-lt"/>
                <a:ea typeface="+mn-ea"/>
                <a:cs typeface="+mn-cs"/>
              </a:rPr>
              <a:t>c. </a:t>
            </a:r>
            <a:r>
              <a:rPr lang="ko-KR" altLang="en-US" sz="1200" b="0" i="0" kern="1200" dirty="0" smtClean="0">
                <a:solidFill>
                  <a:schemeClr val="tx1"/>
                </a:solidFill>
                <a:effectLst/>
                <a:latin typeface="+mn-lt"/>
                <a:ea typeface="+mn-ea"/>
                <a:cs typeface="+mn-cs"/>
              </a:rPr>
              <a:t>물리적인 경우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스트레스 </a:t>
            </a:r>
            <a:r>
              <a:rPr lang="ko-KR" altLang="en-US" sz="1200" b="0" i="0" kern="1200" dirty="0" err="1" smtClean="0">
                <a:solidFill>
                  <a:schemeClr val="tx1"/>
                </a:solidFill>
                <a:effectLst/>
                <a:latin typeface="+mn-lt"/>
                <a:ea typeface="+mn-ea"/>
                <a:cs typeface="+mn-cs"/>
              </a:rPr>
              <a:t>마이그레이션</a:t>
            </a:r>
            <a:r>
              <a:rPr lang="en-US" altLang="ko-KR" sz="1200" b="0" i="0" kern="1200" dirty="0" smtClean="0">
                <a:solidFill>
                  <a:schemeClr val="tx1"/>
                </a:solidFill>
                <a:effectLst/>
                <a:latin typeface="+mn-lt"/>
                <a:ea typeface="+mn-ea"/>
                <a:cs typeface="+mn-cs"/>
              </a:rPr>
              <a:t>(stress migration) </a:t>
            </a:r>
            <a:r>
              <a:rPr lang="ko-KR" altLang="en-US" sz="1200" b="0" i="0" kern="1200" dirty="0" smtClean="0">
                <a:solidFill>
                  <a:schemeClr val="tx1"/>
                </a:solidFill>
                <a:effectLst/>
                <a:latin typeface="+mn-lt"/>
                <a:ea typeface="+mn-ea"/>
                <a:cs typeface="+mn-cs"/>
              </a:rPr>
              <a:t>및 </a:t>
            </a:r>
            <a:r>
              <a:rPr lang="ko-KR" altLang="en-US" sz="1200" b="0" i="0" kern="1200" dirty="0" err="1" smtClean="0">
                <a:solidFill>
                  <a:schemeClr val="tx1"/>
                </a:solidFill>
                <a:effectLst/>
                <a:latin typeface="+mn-lt"/>
                <a:ea typeface="+mn-ea"/>
                <a:cs typeface="+mn-cs"/>
              </a:rPr>
              <a:t>열적</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마이그레이션</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(thermal migration)</a:t>
            </a:r>
            <a:endParaRPr lang="ko-KR" altLang="en-US"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기계적인 스트레스에 의해 금속 원자의 이동이 발생</a:t>
            </a:r>
          </a:p>
          <a:p>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열적</a:t>
            </a:r>
            <a:r>
              <a:rPr lang="ko-KR" altLang="en-US" sz="1200" b="0" i="0" kern="1200" dirty="0" smtClean="0">
                <a:solidFill>
                  <a:schemeClr val="tx1"/>
                </a:solidFill>
                <a:effectLst/>
                <a:latin typeface="+mn-lt"/>
                <a:ea typeface="+mn-ea"/>
                <a:cs typeface="+mn-cs"/>
              </a:rPr>
              <a:t> 스트레스에 의해 금속 원자의 이동이 발생</a:t>
            </a: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주로 반도체의 알루미늄 배선에서 잘 발생</a:t>
            </a:r>
          </a:p>
          <a:p>
            <a:r>
              <a:rPr lang="ko-KR" altLang="en-US" sz="1200" b="0" i="0" kern="1200" dirty="0" smtClean="0">
                <a:solidFill>
                  <a:schemeClr val="tx1"/>
                </a:solidFill>
                <a:effectLst/>
                <a:latin typeface="+mn-lt"/>
                <a:ea typeface="+mn-ea"/>
                <a:cs typeface="+mn-cs"/>
              </a:rPr>
              <a:t> </a:t>
            </a:r>
          </a:p>
          <a:p>
            <a:r>
              <a:rPr lang="ko-KR" altLang="en-US" sz="1200" b="0" i="0" kern="1200" dirty="0" err="1" smtClean="0">
                <a:solidFill>
                  <a:schemeClr val="tx1"/>
                </a:solidFill>
                <a:effectLst/>
                <a:latin typeface="+mn-lt"/>
                <a:ea typeface="+mn-ea"/>
                <a:cs typeface="+mn-cs"/>
              </a:rPr>
              <a:t>마이그레이션의</a:t>
            </a:r>
            <a:r>
              <a:rPr lang="ko-KR" altLang="en-US" sz="1200" b="0" i="0" kern="1200" dirty="0" smtClean="0">
                <a:solidFill>
                  <a:schemeClr val="tx1"/>
                </a:solidFill>
                <a:effectLst/>
                <a:latin typeface="+mn-lt"/>
                <a:ea typeface="+mn-ea"/>
                <a:cs typeface="+mn-cs"/>
              </a:rPr>
              <a:t> 발생 원인에는 다양한 차이가 있는데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실질적으로는 첫 번째 경우가 더 큰 문제가 된다</a:t>
            </a:r>
            <a:r>
              <a:rPr lang="en-US" altLang="ko-KR" sz="1200" b="0" i="0" kern="1200" dirty="0" smtClean="0">
                <a:solidFill>
                  <a:schemeClr val="tx1"/>
                </a:solidFill>
                <a:effectLst/>
                <a:latin typeface="+mn-lt"/>
                <a:ea typeface="+mn-ea"/>
                <a:cs typeface="+mn-cs"/>
              </a:rPr>
              <a:t>.</a:t>
            </a:r>
            <a:endParaRPr lang="ko-KR" altLang="en-US" sz="1200" b="0" i="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41</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42</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43</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44</a:t>
            </a:fld>
            <a:endParaRPr lang="ko-KR" altLang="en-US">
              <a:solidFill>
                <a:prstClr val="black"/>
              </a:solidFill>
            </a:endParaRPr>
          </a:p>
        </p:txBody>
      </p:sp>
    </p:spTree>
    <p:extLst>
      <p:ext uri="{BB962C8B-B14F-4D97-AF65-F5344CB8AC3E}">
        <p14:creationId xmlns:p14="http://schemas.microsoft.com/office/powerpoint/2010/main" val="2637999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ko-KR" altLang="en-US" dirty="0" err="1" smtClean="0"/>
              <a:t>품질팀</a:t>
            </a:r>
            <a:r>
              <a:rPr lang="ko-KR" altLang="en-US" dirty="0" smtClean="0"/>
              <a:t> </a:t>
            </a:r>
            <a:r>
              <a:rPr lang="en-US" altLang="ko-KR" dirty="0" smtClean="0"/>
              <a:t>IATF</a:t>
            </a:r>
            <a:r>
              <a:rPr lang="ko-KR" altLang="en-US" dirty="0" smtClean="0"/>
              <a:t>도 공정 활동에서의 </a:t>
            </a:r>
            <a:r>
              <a:rPr lang="en-US" altLang="ko-KR" dirty="0" smtClean="0"/>
              <a:t>risk</a:t>
            </a:r>
            <a:r>
              <a:rPr lang="ko-KR" altLang="en-US" dirty="0" smtClean="0"/>
              <a:t>를 분석하고 줄이기 위한 </a:t>
            </a:r>
            <a:r>
              <a:rPr lang="en-US" altLang="ko-KR" dirty="0" smtClean="0"/>
              <a:t>process </a:t>
            </a:r>
            <a:r>
              <a:rPr lang="ko-KR" altLang="en-US" dirty="0" smtClean="0"/>
              <a:t>활동의 일환</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5</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marL="241516" indent="-241516">
              <a:buAutoNum type="arabicPeriod"/>
            </a:pPr>
            <a:r>
              <a:rPr lang="en-US" altLang="ko-KR" baseline="0" dirty="0" smtClean="0"/>
              <a:t>PL(Product Liability) : </a:t>
            </a:r>
            <a:r>
              <a:rPr lang="ko-KR" altLang="en-US" baseline="0" dirty="0" err="1" smtClean="0"/>
              <a:t>제조물</a:t>
            </a:r>
            <a:r>
              <a:rPr lang="ko-KR" altLang="en-US" baseline="0" dirty="0" smtClean="0"/>
              <a:t> 책임</a:t>
            </a:r>
            <a:r>
              <a:rPr lang="en-US" altLang="ko-KR" baseline="0" dirty="0" smtClean="0"/>
              <a:t>. </a:t>
            </a:r>
            <a:r>
              <a:rPr lang="ko-KR" altLang="en-US" baseline="0" dirty="0" smtClean="0"/>
              <a:t>즉</a:t>
            </a:r>
            <a:r>
              <a:rPr lang="en-US" altLang="ko-KR" baseline="0" dirty="0" smtClean="0"/>
              <a:t>, </a:t>
            </a:r>
            <a:r>
              <a:rPr lang="ko-KR" altLang="en-US" baseline="0" dirty="0" smtClean="0"/>
              <a:t>배상책임</a:t>
            </a:r>
            <a:endParaRPr lang="en-US" altLang="ko-KR" baseline="0" dirty="0" smtClean="0"/>
          </a:p>
          <a:p>
            <a:pPr marL="241516" indent="-241516">
              <a:buAutoNum type="arabicPeriod"/>
            </a:pPr>
            <a:endParaRPr lang="en-US" altLang="ko-KR" dirty="0" smtClean="0"/>
          </a:p>
          <a:p>
            <a:r>
              <a:rPr lang="en-US" altLang="ko-KR" dirty="0" smtClean="0"/>
              <a:t>3.</a:t>
            </a:r>
            <a:r>
              <a:rPr lang="en-US" altLang="ko-KR" baseline="0" dirty="0" smtClean="0"/>
              <a:t> </a:t>
            </a:r>
            <a:r>
              <a:rPr lang="ko-KR" altLang="en-US" baseline="0" dirty="0" smtClean="0"/>
              <a:t>사용조건이 다양화되면서 극단적인 환경에서 </a:t>
            </a:r>
            <a:r>
              <a:rPr lang="ko-KR" altLang="en-US" baseline="0" dirty="0" smtClean="0"/>
              <a:t>사용되는 </a:t>
            </a:r>
            <a:r>
              <a:rPr lang="ko-KR" altLang="en-US" baseline="0" dirty="0" smtClean="0"/>
              <a:t>제품이 증가</a:t>
            </a:r>
            <a:r>
              <a:rPr lang="en-US" altLang="ko-KR" baseline="0" dirty="0" smtClean="0"/>
              <a:t>.</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smtClean="0">
                <a:solidFill>
                  <a:prstClr val="black"/>
                </a:solidFill>
                <a:latin typeface="+mn-lt"/>
                <a:sym typeface="Wingdings" panose="05000000000000000000" pitchFamily="2" charset="2"/>
              </a:rPr>
              <a:t>아이템이 </a:t>
            </a:r>
            <a:r>
              <a:rPr lang="ko-KR" altLang="en-US" sz="1200" b="1" u="sng" dirty="0" smtClean="0">
                <a:solidFill>
                  <a:prstClr val="black"/>
                </a:solidFill>
                <a:latin typeface="+mn-lt"/>
                <a:sym typeface="Wingdings" panose="05000000000000000000" pitchFamily="2" charset="2"/>
              </a:rPr>
              <a:t>주어진 기간 동안</a:t>
            </a:r>
            <a:r>
              <a:rPr lang="en-US" altLang="ko-KR" sz="1200" dirty="0" smtClean="0">
                <a:solidFill>
                  <a:prstClr val="black"/>
                </a:solidFill>
                <a:latin typeface="+mn-lt"/>
                <a:sym typeface="Wingdings" panose="05000000000000000000" pitchFamily="2" charset="2"/>
              </a:rPr>
              <a:t>, </a:t>
            </a:r>
            <a:r>
              <a:rPr lang="ko-KR" altLang="en-US" sz="1200" b="1" u="sng" dirty="0" smtClean="0">
                <a:solidFill>
                  <a:prstClr val="black"/>
                </a:solidFill>
                <a:latin typeface="+mn-lt"/>
                <a:sym typeface="Wingdings" panose="05000000000000000000" pitchFamily="2" charset="2"/>
              </a:rPr>
              <a:t>주어진 조건</a:t>
            </a:r>
            <a:r>
              <a:rPr lang="ko-KR" altLang="en-US" sz="1200" dirty="0" smtClean="0">
                <a:solidFill>
                  <a:prstClr val="black"/>
                </a:solidFill>
                <a:latin typeface="+mn-lt"/>
                <a:sym typeface="Wingdings" panose="05000000000000000000" pitchFamily="2" charset="2"/>
              </a:rPr>
              <a:t>에서 </a:t>
            </a:r>
            <a:r>
              <a:rPr lang="ko-KR" altLang="en-US" sz="1200" b="1" u="sng" dirty="0" smtClean="0">
                <a:solidFill>
                  <a:prstClr val="black"/>
                </a:solidFill>
                <a:latin typeface="+mn-lt"/>
                <a:sym typeface="Wingdings" panose="05000000000000000000" pitchFamily="2" charset="2"/>
              </a:rPr>
              <a:t>요구 기능을 수행할 수 있는 가능성</a:t>
            </a:r>
            <a:endParaRPr lang="en-US" altLang="ko-KR" sz="1200" b="1" u="sng" dirty="0" smtClean="0">
              <a:solidFill>
                <a:prstClr val="black"/>
              </a:solidFill>
              <a:latin typeface="+mn-lt"/>
              <a:sym typeface="Wingdings" panose="05000000000000000000" pitchFamily="2" charset="2"/>
            </a:endParaRPr>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6</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r>
              <a:rPr lang="en-US" altLang="ko-KR" dirty="0" smtClean="0"/>
              <a:t>ISO</a:t>
            </a:r>
            <a:r>
              <a:rPr lang="en-US" altLang="ko-KR" baseline="0" dirty="0" smtClean="0"/>
              <a:t> : </a:t>
            </a:r>
            <a:r>
              <a:rPr lang="ko-KR" altLang="en-US" baseline="0" dirty="0" smtClean="0"/>
              <a:t>전기</a:t>
            </a:r>
            <a:r>
              <a:rPr lang="en-US" altLang="ko-KR" baseline="0" dirty="0" smtClean="0"/>
              <a:t>/</a:t>
            </a:r>
            <a:r>
              <a:rPr lang="ko-KR" altLang="en-US" baseline="0" dirty="0" smtClean="0"/>
              <a:t>전자 분야 이외의 물자 및 서비스의 국제 교류를 용이하게 하고</a:t>
            </a:r>
            <a:r>
              <a:rPr lang="en-US" altLang="ko-KR" baseline="0" dirty="0" smtClean="0"/>
              <a:t>, </a:t>
            </a:r>
            <a:r>
              <a:rPr lang="ko-KR" altLang="en-US" baseline="0" dirty="0" smtClean="0"/>
              <a:t>지적</a:t>
            </a:r>
            <a:r>
              <a:rPr lang="en-US" altLang="ko-KR" baseline="0" dirty="0" smtClean="0"/>
              <a:t>,</a:t>
            </a:r>
            <a:r>
              <a:rPr lang="ko-KR" altLang="en-US" baseline="0" dirty="0" smtClean="0"/>
              <a:t>과학</a:t>
            </a:r>
            <a:r>
              <a:rPr lang="en-US" altLang="ko-KR" baseline="0" dirty="0" smtClean="0"/>
              <a:t>,</a:t>
            </a:r>
            <a:r>
              <a:rPr lang="ko-KR" altLang="en-US" baseline="0" dirty="0" smtClean="0"/>
              <a:t>기술</a:t>
            </a:r>
            <a:r>
              <a:rPr lang="en-US" altLang="ko-KR" baseline="0" dirty="0" smtClean="0"/>
              <a:t>,</a:t>
            </a:r>
            <a:r>
              <a:rPr lang="ko-KR" altLang="en-US" baseline="0" dirty="0" smtClean="0"/>
              <a:t>경제분야에서 국제적 교류를 원활하게 하기 위한 국제 표준화 기구</a:t>
            </a:r>
            <a:r>
              <a:rPr lang="en-US" altLang="ko-KR" baseline="0" dirty="0" smtClean="0"/>
              <a:t>. </a:t>
            </a:r>
            <a:r>
              <a:rPr lang="ko-KR" altLang="en-US" baseline="0" dirty="0" smtClean="0"/>
              <a:t>아스키코드 </a:t>
            </a:r>
            <a:r>
              <a:rPr lang="en-US" altLang="ko-KR" baseline="0" dirty="0" smtClean="0"/>
              <a:t>: ISO646</a:t>
            </a:r>
            <a:endParaRPr lang="en-US" altLang="ko-KR" dirty="0" smtClean="0"/>
          </a:p>
          <a:p>
            <a:pPr defTabSz="966064">
              <a:defRPr/>
            </a:pPr>
            <a:endParaRPr lang="en-US" altLang="ko-KR" sz="1300" dirty="0">
              <a:latin typeface="+mn-ea"/>
            </a:endParaRPr>
          </a:p>
          <a:p>
            <a:pPr defTabSz="966064">
              <a:defRPr/>
            </a:pPr>
            <a:r>
              <a:rPr lang="ko-KR" altLang="en-US" sz="1300" dirty="0">
                <a:latin typeface="+mn-ea"/>
              </a:rPr>
              <a:t>최근에는 </a:t>
            </a:r>
            <a:r>
              <a:rPr lang="en-US" altLang="ko-KR" sz="1300" dirty="0">
                <a:latin typeface="+mn-ea"/>
              </a:rPr>
              <a:t>IEC</a:t>
            </a:r>
            <a:r>
              <a:rPr lang="ko-KR" altLang="en-US" sz="1300" dirty="0">
                <a:latin typeface="+mn-ea"/>
              </a:rPr>
              <a:t>와 </a:t>
            </a:r>
            <a:r>
              <a:rPr lang="en-US" altLang="ko-KR" sz="1300" dirty="0">
                <a:latin typeface="+mn-ea"/>
              </a:rPr>
              <a:t>ISO</a:t>
            </a:r>
            <a:r>
              <a:rPr lang="ko-KR" altLang="en-US" sz="1300" dirty="0">
                <a:latin typeface="+mn-ea"/>
              </a:rPr>
              <a:t>가 공동 작업의 표준을 많이 발표하고 있음</a:t>
            </a:r>
            <a:r>
              <a:rPr lang="en-US" altLang="ko-KR" sz="1300" dirty="0">
                <a:latin typeface="+mn-ea"/>
              </a:rPr>
              <a:t>.</a:t>
            </a:r>
          </a:p>
          <a:p>
            <a:endParaRPr lang="en-US" altLang="ko-KR" dirty="0" smtClean="0"/>
          </a:p>
          <a:p>
            <a:r>
              <a:rPr lang="ko-KR" altLang="en-US" dirty="0" smtClean="0"/>
              <a:t>자동차 전자 협의회 </a:t>
            </a:r>
            <a:r>
              <a:rPr lang="en-US" altLang="ko-KR" dirty="0" smtClean="0"/>
              <a:t>- </a:t>
            </a:r>
            <a:r>
              <a:rPr lang="en-US" altLang="ko-KR" sz="1300" dirty="0"/>
              <a:t>1990</a:t>
            </a:r>
            <a:r>
              <a:rPr lang="ko-KR" altLang="en-US" sz="1300" dirty="0"/>
              <a:t>년대 크라이슬러</a:t>
            </a:r>
            <a:r>
              <a:rPr lang="en-US" altLang="ko-KR" sz="1300" dirty="0"/>
              <a:t>, </a:t>
            </a:r>
            <a:r>
              <a:rPr lang="ko-KR" altLang="en-US" sz="1300" dirty="0"/>
              <a:t>포드 및 </a:t>
            </a:r>
            <a:r>
              <a:rPr lang="en-US" altLang="ko-KR" sz="1300" dirty="0"/>
              <a:t>GM</a:t>
            </a:r>
            <a:r>
              <a:rPr lang="ko-KR" altLang="en-US" sz="1300" dirty="0"/>
              <a:t>이 공동 부품 검증 및 품질 시스템 표준을 수립하기 위해 설립 한 조직</a:t>
            </a:r>
            <a:r>
              <a:rPr lang="en-US" altLang="ko-KR" sz="1300" dirty="0"/>
              <a:t>.</a:t>
            </a:r>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7</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fontAlgn="base"/>
            <a:r>
              <a:rPr lang="ko-KR" altLang="en-US" sz="1300" dirty="0" smtClean="0"/>
              <a:t>각종 반도체 제작의 규격 및 규제를 정리한 </a:t>
            </a:r>
            <a:r>
              <a:rPr lang="en-US" altLang="ko-KR" sz="1300" dirty="0" smtClean="0"/>
              <a:t>Document</a:t>
            </a:r>
            <a:r>
              <a:rPr lang="ko-KR" altLang="en-US" sz="1300" dirty="0" smtClean="0"/>
              <a:t>인 </a:t>
            </a:r>
            <a:r>
              <a:rPr lang="en-US" altLang="ko-KR" sz="1300" dirty="0" smtClean="0"/>
              <a:t>AEC-Q100/101/102~ Q200 </a:t>
            </a:r>
            <a:r>
              <a:rPr lang="ko-KR" altLang="en-US" sz="1300" dirty="0" smtClean="0"/>
              <a:t>등을 읽어보면 </a:t>
            </a:r>
            <a:r>
              <a:rPr lang="ko-KR" altLang="en-US" sz="1300" b="1" dirty="0" smtClean="0"/>
              <a:t>반도체 </a:t>
            </a:r>
            <a:r>
              <a:rPr lang="en-US" altLang="ko-KR" sz="1300" b="1" dirty="0" smtClean="0"/>
              <a:t>Suppliers (Tier-2 </a:t>
            </a:r>
            <a:r>
              <a:rPr lang="ko-KR" altLang="en-US" sz="1300" b="1" dirty="0" smtClean="0"/>
              <a:t>그룹 멤버</a:t>
            </a:r>
            <a:r>
              <a:rPr lang="en-US" altLang="ko-KR" sz="1300" b="1" dirty="0" smtClean="0"/>
              <a:t>) </a:t>
            </a:r>
            <a:r>
              <a:rPr lang="ko-KR" altLang="en-US" sz="1300" b="1" dirty="0" smtClean="0"/>
              <a:t>들이 반도체를 신규 제작</a:t>
            </a:r>
            <a:r>
              <a:rPr lang="en-US" altLang="ko-KR" sz="1300" b="1" dirty="0" smtClean="0"/>
              <a:t>, </a:t>
            </a:r>
            <a:r>
              <a:rPr lang="ko-KR" altLang="en-US" sz="1300" b="1" dirty="0" smtClean="0"/>
              <a:t>소개하고 해도 되나</a:t>
            </a:r>
            <a:r>
              <a:rPr lang="en-US" altLang="ko-KR" sz="1300" b="1" dirty="0" smtClean="0"/>
              <a:t>, spec. </a:t>
            </a:r>
            <a:r>
              <a:rPr lang="ko-KR" altLang="en-US" sz="1300" b="1" dirty="0" smtClean="0"/>
              <a:t>변경은 반드시 </a:t>
            </a:r>
            <a:r>
              <a:rPr lang="en-US" altLang="ko-KR" sz="1300" b="1" dirty="0" smtClean="0"/>
              <a:t>Tier-1 </a:t>
            </a:r>
            <a:r>
              <a:rPr lang="ko-KR" altLang="en-US" sz="1300" b="1" dirty="0" smtClean="0"/>
              <a:t>그룹의 승인을 받아야 한다는 내용입니다</a:t>
            </a:r>
            <a:r>
              <a:rPr lang="en-US" altLang="ko-KR" sz="1300" b="1" dirty="0" smtClean="0"/>
              <a:t>.</a:t>
            </a:r>
            <a:endParaRPr lang="ko-KR" altLang="en-US" sz="1300" dirty="0" smtClean="0"/>
          </a:p>
          <a:p>
            <a:pPr fontAlgn="base"/>
            <a:r>
              <a:rPr lang="ko-KR" altLang="en-US" sz="1300" b="1" dirty="0" smtClean="0"/>
              <a:t>즉</a:t>
            </a:r>
            <a:r>
              <a:rPr lang="en-US" altLang="ko-KR" sz="1300" b="1" dirty="0"/>
              <a:t>, Tier-1 </a:t>
            </a:r>
            <a:r>
              <a:rPr lang="ko-KR" altLang="en-US" sz="1300" b="1" dirty="0"/>
              <a:t>그룹의 승인이 없이는 새로운 </a:t>
            </a:r>
            <a:r>
              <a:rPr lang="en-US" altLang="ko-KR" sz="1300" b="1" dirty="0"/>
              <a:t>concept</a:t>
            </a:r>
            <a:r>
              <a:rPr lang="ko-KR" altLang="en-US" sz="1300" b="1" dirty="0"/>
              <a:t>의 자동차용 반도체를 개발할 수 없다는 말이며 이런 부분이 바로 진입 장벽인데</a:t>
            </a:r>
            <a:r>
              <a:rPr lang="en-US" altLang="ko-KR" sz="1300" b="1" dirty="0"/>
              <a:t>, </a:t>
            </a:r>
            <a:r>
              <a:rPr lang="ko-KR" altLang="en-US" sz="1300" b="1" dirty="0"/>
              <a:t>문제는 이 그룹에 신규 조인이 어렵다는 점입니다</a:t>
            </a:r>
            <a:r>
              <a:rPr lang="en-US" altLang="ko-KR" sz="1300" b="1" dirty="0"/>
              <a:t>.</a:t>
            </a:r>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8</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90625" y="1252538"/>
            <a:ext cx="4506913" cy="3381375"/>
          </a:xfrm>
        </p:spPr>
      </p:sp>
      <p:sp>
        <p:nvSpPr>
          <p:cNvPr id="3" name="슬라이드 노트 개체 틀 2"/>
          <p:cNvSpPr>
            <a:spLocks noGrp="1"/>
          </p:cNvSpPr>
          <p:nvPr>
            <p:ph type="body" idx="1"/>
          </p:nvPr>
        </p:nvSpPr>
        <p:spPr/>
        <p:txBody>
          <a:bodyPr/>
          <a:lstStyle/>
          <a:p>
            <a:pPr defTabSz="966064">
              <a:defRPr/>
            </a:pPr>
            <a:r>
              <a:rPr lang="ko-KR" altLang="en-US" dirty="0" smtClean="0"/>
              <a:t>신뢰성 </a:t>
            </a:r>
            <a:r>
              <a:rPr lang="en-US" altLang="ko-KR" dirty="0" smtClean="0"/>
              <a:t>TEST</a:t>
            </a:r>
            <a:r>
              <a:rPr lang="ko-KR" altLang="en-US" dirty="0" smtClean="0"/>
              <a:t>는 제품의 수명적 요인</a:t>
            </a:r>
            <a:r>
              <a:rPr lang="en-US" altLang="ko-KR" dirty="0" smtClean="0"/>
              <a:t>, </a:t>
            </a:r>
            <a:r>
              <a:rPr lang="ko-KR" altLang="en-US" dirty="0" smtClean="0"/>
              <a:t>환경적 요인</a:t>
            </a:r>
            <a:r>
              <a:rPr lang="en-US" altLang="ko-KR" dirty="0" smtClean="0"/>
              <a:t>, </a:t>
            </a:r>
            <a:r>
              <a:rPr lang="ko-KR" altLang="en-US" dirty="0" smtClean="0"/>
              <a:t>전기적 요인</a:t>
            </a:r>
            <a:r>
              <a:rPr lang="en-US" altLang="ko-KR" dirty="0" smtClean="0"/>
              <a:t>, </a:t>
            </a:r>
            <a:r>
              <a:rPr lang="ko-KR" altLang="en-US" dirty="0" smtClean="0"/>
              <a:t>물리적 요인 등을 예측하고 성능을 개선하기 위해서 진행</a:t>
            </a:r>
            <a:r>
              <a:rPr lang="en-US" altLang="ko-KR" dirty="0" smtClean="0"/>
              <a:t>.</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A7465776-7814-46E7-966C-100FB2238523}" type="slidenum">
              <a:rPr lang="ko-KR" altLang="en-US" smtClean="0">
                <a:solidFill>
                  <a:prstClr val="black"/>
                </a:solidFill>
              </a:rPr>
              <a:pPr/>
              <a:t>9</a:t>
            </a:fld>
            <a:endParaRPr lang="ko-KR" altLang="en-US">
              <a:solidFill>
                <a:prstClr val="black"/>
              </a:solidFill>
            </a:endParaRPr>
          </a:p>
        </p:txBody>
      </p:sp>
    </p:spTree>
    <p:extLst>
      <p:ext uri="{BB962C8B-B14F-4D97-AF65-F5344CB8AC3E}">
        <p14:creationId xmlns:p14="http://schemas.microsoft.com/office/powerpoint/2010/main" val="2325949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9"/>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3073555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4255512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42"/>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42"/>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3953084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0D6951D5-AAFB-483F-A224-985403D979EE}"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pic>
        <p:nvPicPr>
          <p:cNvPr id="7" name="Picture 2" descr="wallpaper02_lbsemicon_1024x768"/>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0418"/>
          <a:stretch/>
        </p:blipFill>
        <p:spPr bwMode="auto">
          <a:xfrm>
            <a:off x="0" y="-2"/>
            <a:ext cx="9144000" cy="551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a:xfrm>
            <a:off x="532195" y="4234059"/>
            <a:ext cx="3253307" cy="250000"/>
          </a:xfrm>
          <a:prstGeom prst="rect">
            <a:avLst/>
          </a:prstGeom>
          <a:ln w="9525">
            <a:noFill/>
          </a:ln>
        </p:spPr>
        <p:txBody>
          <a:bodyPr wrap="square" lIns="25715" tIns="25715" rIns="25715" bIns="25715" rtlCol="0">
            <a:spAutoFit/>
          </a:bodyPr>
          <a:lstStyle/>
          <a:p>
            <a:pPr defTabSz="385710" eaLnBrk="0" hangingPunct="0"/>
            <a:r>
              <a:rPr lang="en-US" altLang="ko-KR" sz="1287" b="1" dirty="0">
                <a:solidFill>
                  <a:prstClr val="white"/>
                </a:solidFill>
                <a:latin typeface="Tahoma" panose="020B0604030504040204" pitchFamily="34" charset="0"/>
                <a:cs typeface="Arial" pitchFamily="34" charset="0"/>
                <a:sym typeface="Arial"/>
              </a:rPr>
              <a:t> </a:t>
            </a:r>
            <a:r>
              <a:rPr lang="en-US" altLang="ko-KR" sz="1287" b="1" dirty="0">
                <a:solidFill>
                  <a:prstClr val="white"/>
                </a:solidFill>
                <a:effectLst>
                  <a:outerShdw blurRad="50800" dist="38100" algn="l" rotWithShape="0">
                    <a:prstClr val="black">
                      <a:alpha val="40000"/>
                    </a:prstClr>
                  </a:outerShdw>
                </a:effectLst>
                <a:latin typeface="Tahoma" panose="020B0604030504040204" pitchFamily="34" charset="0"/>
                <a:cs typeface="Arial" pitchFamily="34" charset="0"/>
                <a:sym typeface="Arial"/>
              </a:rPr>
              <a:t>Look Beyond, Best Solution Provider</a:t>
            </a:r>
            <a:endParaRPr lang="ko-KR" altLang="en-US" sz="1287" b="1" dirty="0">
              <a:solidFill>
                <a:prstClr val="white"/>
              </a:solidFill>
              <a:effectLst>
                <a:outerShdw blurRad="50800" dist="38100" algn="l" rotWithShape="0">
                  <a:prstClr val="black">
                    <a:alpha val="40000"/>
                  </a:prstClr>
                </a:outerShdw>
              </a:effectLst>
              <a:latin typeface="Tahoma" panose="020B0604030504040204" pitchFamily="34" charset="0"/>
              <a:cs typeface="Arial" pitchFamily="34" charset="0"/>
              <a:sym typeface="Arial"/>
            </a:endParaRPr>
          </a:p>
        </p:txBody>
      </p:sp>
      <p:sp>
        <p:nvSpPr>
          <p:cNvPr id="9" name="TextBox 8"/>
          <p:cNvSpPr txBox="1">
            <a:spLocks/>
          </p:cNvSpPr>
          <p:nvPr userDrawn="1"/>
        </p:nvSpPr>
        <p:spPr>
          <a:xfrm>
            <a:off x="557270" y="4509739"/>
            <a:ext cx="3501075" cy="238907"/>
          </a:xfrm>
          <a:prstGeom prst="rect">
            <a:avLst/>
          </a:prstGeom>
          <a:ln w="9525">
            <a:noFill/>
          </a:ln>
        </p:spPr>
        <p:txBody>
          <a:bodyPr wrap="square" lIns="25715" tIns="25715" rIns="25715" bIns="25715" rtlCol="0">
            <a:spAutoFit/>
          </a:bodyPr>
          <a:lstStyle/>
          <a:p>
            <a:pPr defTabSz="385710" eaLnBrk="0" hangingPunct="0"/>
            <a:r>
              <a:rPr lang="en-US" altLang="ko-KR" sz="1215" b="1" dirty="0">
                <a:solidFill>
                  <a:srgbClr val="ED7D31"/>
                </a:solidFill>
                <a:latin typeface="Tahoma"/>
                <a:cs typeface="Arial" pitchFamily="34" charset="0"/>
                <a:sym typeface="Arial"/>
              </a:rPr>
              <a:t>2025, Global OSAT TOP 10/</a:t>
            </a:r>
            <a:r>
              <a:rPr lang="ko-KR" altLang="en-US" sz="1215" b="1">
                <a:solidFill>
                  <a:srgbClr val="ED7D31"/>
                </a:solidFill>
                <a:latin typeface="Tahoma"/>
                <a:cs typeface="Arial" pitchFamily="34" charset="0"/>
                <a:sym typeface="Arial"/>
              </a:rPr>
              <a:t>매출</a:t>
            </a:r>
            <a:r>
              <a:rPr lang="en-US" altLang="ko-KR" sz="1215" b="1" dirty="0">
                <a:solidFill>
                  <a:srgbClr val="ED7D31"/>
                </a:solidFill>
                <a:latin typeface="Tahoma"/>
                <a:cs typeface="Arial" pitchFamily="34" charset="0"/>
                <a:sym typeface="Arial"/>
              </a:rPr>
              <a:t>5700</a:t>
            </a:r>
            <a:r>
              <a:rPr lang="ko-KR" altLang="en-US" sz="1215" b="1">
                <a:solidFill>
                  <a:srgbClr val="ED7D31"/>
                </a:solidFill>
                <a:latin typeface="Tahoma"/>
                <a:cs typeface="Arial" pitchFamily="34" charset="0"/>
                <a:sym typeface="Arial"/>
              </a:rPr>
              <a:t>억</a:t>
            </a:r>
            <a:r>
              <a:rPr lang="en-US" altLang="ko-KR" sz="1215" b="1" dirty="0">
                <a:solidFill>
                  <a:srgbClr val="ED7D31"/>
                </a:solidFill>
                <a:latin typeface="Tahoma"/>
                <a:cs typeface="Arial" pitchFamily="34" charset="0"/>
                <a:sym typeface="Arial"/>
              </a:rPr>
              <a:t> </a:t>
            </a:r>
            <a:r>
              <a:rPr lang="ko-KR" altLang="en-US" sz="1215" b="1">
                <a:solidFill>
                  <a:srgbClr val="ED7D31"/>
                </a:solidFill>
                <a:latin typeface="Tahoma"/>
                <a:cs typeface="Arial" pitchFamily="34" charset="0"/>
                <a:sym typeface="Arial"/>
              </a:rPr>
              <a:t>달성</a:t>
            </a:r>
            <a:endParaRPr lang="en-US" altLang="ko-KR" sz="1215" b="1" dirty="0">
              <a:solidFill>
                <a:srgbClr val="ED7D31"/>
              </a:solidFill>
              <a:latin typeface="Tahoma"/>
              <a:cs typeface="Arial" pitchFamily="34" charset="0"/>
              <a:sym typeface="Arial"/>
            </a:endParaRPr>
          </a:p>
        </p:txBody>
      </p:sp>
      <p:sp>
        <p:nvSpPr>
          <p:cNvPr id="10" name="TextBox 9"/>
          <p:cNvSpPr txBox="1">
            <a:spLocks/>
          </p:cNvSpPr>
          <p:nvPr userDrawn="1"/>
        </p:nvSpPr>
        <p:spPr>
          <a:xfrm>
            <a:off x="557264" y="4793659"/>
            <a:ext cx="3176743" cy="448066"/>
          </a:xfrm>
          <a:prstGeom prst="rect">
            <a:avLst/>
          </a:prstGeom>
          <a:ln w="9525">
            <a:noFill/>
          </a:ln>
        </p:spPr>
        <p:txBody>
          <a:bodyPr wrap="square" lIns="25715" tIns="25715" rIns="25715" bIns="25715" rtlCol="0">
            <a:spAutoFit/>
          </a:bodyPr>
          <a:lstStyle/>
          <a:p>
            <a:pPr defTabSz="385710" eaLnBrk="0" hangingPunct="0"/>
            <a:r>
              <a:rPr lang="en-US" altLang="ko-KR" sz="1287" b="1" dirty="0">
                <a:solidFill>
                  <a:srgbClr val="FF0000"/>
                </a:solidFill>
                <a:latin typeface="Tahoma" panose="020B0604030504040204" pitchFamily="34" charset="0"/>
                <a:cs typeface="Arial" pitchFamily="34" charset="0"/>
                <a:sym typeface="Arial"/>
              </a:rPr>
              <a:t>ACT</a:t>
            </a:r>
            <a:r>
              <a:rPr lang="en-US" altLang="ko-KR" sz="1287" b="1" dirty="0">
                <a:solidFill>
                  <a:prstClr val="black"/>
                </a:solidFill>
                <a:latin typeface="Tahoma" panose="020B0604030504040204" pitchFamily="34" charset="0"/>
                <a:cs typeface="Arial" pitchFamily="34" charset="0"/>
                <a:sym typeface="Arial"/>
              </a:rPr>
              <a:t>: </a:t>
            </a:r>
            <a:r>
              <a:rPr lang="en-US" altLang="ko-KR" sz="1287" b="1" dirty="0">
                <a:solidFill>
                  <a:srgbClr val="FF0000"/>
                </a:solidFill>
                <a:latin typeface="Tahoma" panose="020B0604030504040204" pitchFamily="34" charset="0"/>
                <a:cs typeface="Arial" pitchFamily="34" charset="0"/>
                <a:sym typeface="Arial"/>
              </a:rPr>
              <a:t>A</a:t>
            </a:r>
            <a:r>
              <a:rPr lang="en-US" altLang="ko-KR" sz="1287" b="1" dirty="0">
                <a:solidFill>
                  <a:prstClr val="black"/>
                </a:solidFill>
                <a:latin typeface="Tahoma" panose="020B0604030504040204" pitchFamily="34" charset="0"/>
                <a:cs typeface="Arial" pitchFamily="34" charset="0"/>
                <a:sym typeface="Arial"/>
              </a:rPr>
              <a:t>ccompanying, </a:t>
            </a:r>
            <a:r>
              <a:rPr lang="en-US" altLang="ko-KR" sz="1287" b="1" dirty="0">
                <a:solidFill>
                  <a:srgbClr val="FF0000"/>
                </a:solidFill>
                <a:latin typeface="Tahoma" panose="020B0604030504040204" pitchFamily="34" charset="0"/>
                <a:cs typeface="Arial" pitchFamily="34" charset="0"/>
                <a:sym typeface="Arial"/>
              </a:rPr>
              <a:t>C</a:t>
            </a:r>
            <a:r>
              <a:rPr lang="en-US" altLang="ko-KR" sz="1287" b="1" dirty="0">
                <a:solidFill>
                  <a:prstClr val="black"/>
                </a:solidFill>
                <a:latin typeface="Tahoma" panose="020B0604030504040204" pitchFamily="34" charset="0"/>
                <a:cs typeface="Arial" pitchFamily="34" charset="0"/>
                <a:sym typeface="Arial"/>
              </a:rPr>
              <a:t>hallenging, </a:t>
            </a:r>
            <a:r>
              <a:rPr lang="en-US" altLang="ko-KR" sz="1287" b="1" dirty="0">
                <a:solidFill>
                  <a:srgbClr val="FF0000"/>
                </a:solidFill>
                <a:latin typeface="Tahoma" panose="020B0604030504040204" pitchFamily="34" charset="0"/>
                <a:cs typeface="Arial" pitchFamily="34" charset="0"/>
                <a:sym typeface="Arial"/>
              </a:rPr>
              <a:t>T</a:t>
            </a:r>
            <a:r>
              <a:rPr lang="en-US" altLang="ko-KR" sz="1287" b="1" dirty="0">
                <a:solidFill>
                  <a:prstClr val="black"/>
                </a:solidFill>
                <a:latin typeface="Tahoma" panose="020B0604030504040204" pitchFamily="34" charset="0"/>
                <a:cs typeface="Arial" pitchFamily="34" charset="0"/>
                <a:sym typeface="Arial"/>
              </a:rPr>
              <a:t>alent </a:t>
            </a:r>
            <a:endParaRPr lang="ko-KR" altLang="en-US" sz="1287" b="1" dirty="0">
              <a:solidFill>
                <a:prstClr val="black"/>
              </a:solidFill>
              <a:latin typeface="Tahoma" panose="020B0604030504040204" pitchFamily="34" charset="0"/>
              <a:cs typeface="Arial" pitchFamily="34" charset="0"/>
              <a:sym typeface="Arial"/>
            </a:endParaRPr>
          </a:p>
        </p:txBody>
      </p:sp>
      <p:sp>
        <p:nvSpPr>
          <p:cNvPr id="11" name="TextBox 10"/>
          <p:cNvSpPr txBox="1">
            <a:spLocks/>
          </p:cNvSpPr>
          <p:nvPr userDrawn="1"/>
        </p:nvSpPr>
        <p:spPr>
          <a:xfrm>
            <a:off x="2670318" y="18231"/>
            <a:ext cx="3253307" cy="250000"/>
          </a:xfrm>
          <a:prstGeom prst="rect">
            <a:avLst/>
          </a:prstGeom>
          <a:ln w="9525">
            <a:noFill/>
          </a:ln>
        </p:spPr>
        <p:txBody>
          <a:bodyPr wrap="square" lIns="25715" tIns="25715" rIns="25715" bIns="25715" rtlCol="0">
            <a:spAutoFit/>
          </a:bodyPr>
          <a:lstStyle/>
          <a:p>
            <a:pPr defTabSz="385710" eaLnBrk="0" hangingPunct="0"/>
            <a:r>
              <a:rPr lang="en-US" altLang="ko-KR" sz="1287" b="1" dirty="0">
                <a:solidFill>
                  <a:srgbClr val="5B9BD5"/>
                </a:solidFill>
                <a:latin typeface="Tahoma" panose="020B0604030504040204" pitchFamily="34" charset="0"/>
                <a:cs typeface="Arial" pitchFamily="34" charset="0"/>
                <a:sym typeface="Arial"/>
              </a:rPr>
              <a:t> Look Beyond</a:t>
            </a:r>
            <a:endParaRPr lang="ko-KR" altLang="en-US" sz="1287" b="1" dirty="0">
              <a:solidFill>
                <a:srgbClr val="5B9BD5"/>
              </a:solidFill>
              <a:latin typeface="Tahoma" panose="020B0604030504040204" pitchFamily="34" charset="0"/>
              <a:cs typeface="Arial" pitchFamily="34" charset="0"/>
              <a:sym typeface="Arial"/>
            </a:endParaRPr>
          </a:p>
        </p:txBody>
      </p:sp>
      <p:pic>
        <p:nvPicPr>
          <p:cNvPr id="12"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039523" y="6457960"/>
            <a:ext cx="912651" cy="398059"/>
          </a:xfrm>
          <a:prstGeom prst="rect">
            <a:avLst/>
          </a:prstGeom>
          <a:noFill/>
        </p:spPr>
      </p:pic>
    </p:spTree>
    <p:extLst>
      <p:ext uri="{BB962C8B-B14F-4D97-AF65-F5344CB8AC3E}">
        <p14:creationId xmlns:p14="http://schemas.microsoft.com/office/powerpoint/2010/main" val="3465462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B9F7A45-C030-455A-9268-0E0CBB6A17F4}"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35163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92" y="1709747"/>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92" y="4589472"/>
            <a:ext cx="7886700" cy="1500187"/>
          </a:xfrm>
        </p:spPr>
        <p:txBody>
          <a:bodyPr/>
          <a:lstStyle>
            <a:lvl1pPr marL="0" indent="0">
              <a:buNone/>
              <a:defRPr sz="2400">
                <a:solidFill>
                  <a:schemeClr val="tx1"/>
                </a:solidFill>
              </a:defRPr>
            </a:lvl1pPr>
            <a:lvl2pPr marL="457197" indent="0">
              <a:buNone/>
              <a:defRPr sz="2000">
                <a:solidFill>
                  <a:schemeClr val="tx1">
                    <a:tint val="75000"/>
                  </a:schemeClr>
                </a:solidFill>
              </a:defRPr>
            </a:lvl2pPr>
            <a:lvl3pPr marL="914395" indent="0">
              <a:buNone/>
              <a:defRPr sz="1800">
                <a:solidFill>
                  <a:schemeClr val="tx1">
                    <a:tint val="75000"/>
                  </a:schemeClr>
                </a:solidFill>
              </a:defRPr>
            </a:lvl3pPr>
            <a:lvl4pPr marL="1371592" indent="0">
              <a:buNone/>
              <a:defRPr sz="1600">
                <a:solidFill>
                  <a:schemeClr val="tx1">
                    <a:tint val="75000"/>
                  </a:schemeClr>
                </a:solidFill>
              </a:defRPr>
            </a:lvl4pPr>
            <a:lvl5pPr marL="1828789" indent="0">
              <a:buNone/>
              <a:defRPr sz="1600">
                <a:solidFill>
                  <a:schemeClr val="tx1">
                    <a:tint val="75000"/>
                  </a:schemeClr>
                </a:solidFill>
              </a:defRPr>
            </a:lvl5pPr>
            <a:lvl6pPr marL="2285987" indent="0">
              <a:buNone/>
              <a:defRPr sz="1600">
                <a:solidFill>
                  <a:schemeClr val="tx1">
                    <a:tint val="75000"/>
                  </a:schemeClr>
                </a:solidFill>
              </a:defRPr>
            </a:lvl6pPr>
            <a:lvl7pPr marL="2743184" indent="0">
              <a:buNone/>
              <a:defRPr sz="1600">
                <a:solidFill>
                  <a:schemeClr val="tx1">
                    <a:tint val="75000"/>
                  </a:schemeClr>
                </a:solidFill>
              </a:defRPr>
            </a:lvl7pPr>
            <a:lvl8pPr marL="3200381" indent="0">
              <a:buNone/>
              <a:defRPr sz="1600">
                <a:solidFill>
                  <a:schemeClr val="tx1">
                    <a:tint val="75000"/>
                  </a:schemeClr>
                </a:solidFill>
              </a:defRPr>
            </a:lvl8pPr>
            <a:lvl9pPr marL="3657579" indent="0">
              <a:buNone/>
              <a:defRPr sz="16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F58DB285-FF16-4563-8C7F-43EE8A136D6F}"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290285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47B3240D-CD3C-46F6-A336-518AD4EAE820}"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73208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4" y="365129"/>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45C460A3-BD50-4E52-887C-4AE54B217F21}"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ko-KR"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42822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5312F72D-E062-4BE4-BB07-AC8BEF9DE992}"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ko-KR"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018308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09257-D7DE-4D69-B8D3-A17B2A9662AD}"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ko-KR"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6520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5"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3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5" y="2057400"/>
            <a:ext cx="2949178" cy="3811588"/>
          </a:xfrm>
        </p:spPr>
        <p:txBody>
          <a:bodyPr/>
          <a:lstStyle>
            <a:lvl1pPr marL="0" indent="0">
              <a:buNone/>
              <a:defRPr sz="1600"/>
            </a:lvl1pPr>
            <a:lvl2pPr marL="457197"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4" indent="0">
              <a:buNone/>
              <a:defRPr sz="1000"/>
            </a:lvl7pPr>
            <a:lvl8pPr marL="3200381" indent="0">
              <a:buNone/>
              <a:defRPr sz="1000"/>
            </a:lvl8pPr>
            <a:lvl9pPr marL="3657579"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D0133887-7193-4B81-907C-B8A8F9FD0893}"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89740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865064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5"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34"/>
            <a:ext cx="4629150" cy="4873625"/>
          </a:xfrm>
        </p:spPr>
        <p:txBody>
          <a:bodyPr anchor="t"/>
          <a:lstStyle>
            <a:lvl1pPr marL="0" indent="0">
              <a:buNone/>
              <a:defRPr sz="3200"/>
            </a:lvl1pPr>
            <a:lvl2pPr marL="457197"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4" indent="0">
              <a:buNone/>
              <a:defRPr sz="2000"/>
            </a:lvl7pPr>
            <a:lvl8pPr marL="3200381" indent="0">
              <a:buNone/>
              <a:defRPr sz="2000"/>
            </a:lvl8pPr>
            <a:lvl9pPr marL="3657579"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5" y="2057400"/>
            <a:ext cx="2949178" cy="3811588"/>
          </a:xfrm>
        </p:spPr>
        <p:txBody>
          <a:bodyPr/>
          <a:lstStyle>
            <a:lvl1pPr marL="0" indent="0">
              <a:buNone/>
              <a:defRPr sz="1600"/>
            </a:lvl1pPr>
            <a:lvl2pPr marL="457197"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4" indent="0">
              <a:buNone/>
              <a:defRPr sz="1000"/>
            </a:lvl7pPr>
            <a:lvl8pPr marL="3200381" indent="0">
              <a:buNone/>
              <a:defRPr sz="1000"/>
            </a:lvl8pPr>
            <a:lvl9pPr marL="3657579"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AF10551A-8EAD-43DF-9741-1BE32DAAC785}"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539492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F21D8DBC-1E97-4211-BAA3-F2B2FB8F9370}"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961667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9"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4" y="365125"/>
            <a:ext cx="58007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6EA15C6A-8ECA-493C-82E2-524BC72089C9}" type="datetime1">
              <a:rPr lang="en-US" altLang="ko-KR" smtClean="0">
                <a:solidFill>
                  <a:prstClr val="black">
                    <a:tint val="75000"/>
                  </a:prstClr>
                </a:solidFill>
              </a:rPr>
              <a:pPr/>
              <a:t>4/22/2021</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694565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2" name="Line 13"/>
          <p:cNvSpPr>
            <a:spLocks noChangeShapeType="1"/>
          </p:cNvSpPr>
          <p:nvPr userDrawn="1"/>
        </p:nvSpPr>
        <p:spPr bwMode="auto">
          <a:xfrm flipV="1">
            <a:off x="373133" y="457555"/>
            <a:ext cx="8610690" cy="0"/>
          </a:xfrm>
          <a:prstGeom prst="line">
            <a:avLst/>
          </a:prstGeom>
          <a:noFill/>
          <a:ln w="12700">
            <a:solidFill>
              <a:schemeClr val="accent1">
                <a:lumMod val="75000"/>
              </a:schemeClr>
            </a:solidFill>
            <a:round/>
            <a:headEnd/>
            <a:tailEnd/>
          </a:ln>
          <a:effectLst/>
        </p:spPr>
        <p:txBody>
          <a:bodyPr/>
          <a:lstStyle/>
          <a:p>
            <a:pPr defTabSz="957816">
              <a:defRPr/>
            </a:pPr>
            <a:endParaRPr lang="ko-KR" altLang="en-US" sz="2520">
              <a:solidFill>
                <a:prstClr val="black"/>
              </a:solidFill>
            </a:endParaRPr>
          </a:p>
        </p:txBody>
      </p:sp>
      <p:pic>
        <p:nvPicPr>
          <p:cNvPr id="3" name="Picture 3" descr="D:\총무업무\LB\LB루셈 신규CI\RGB\type-09.jpg"/>
          <p:cNvPicPr>
            <a:picLocks noChangeAspect="1" noChangeArrowheads="1"/>
          </p:cNvPicPr>
          <p:nvPr userDrawn="1"/>
        </p:nvPicPr>
        <p:blipFill rotWithShape="1">
          <a:blip r:embed="rId2" cstate="print">
            <a:lum bright="20000"/>
          </a:blip>
          <a:srcRect l="6444" t="14629" r="62976" b="23976"/>
          <a:stretch/>
        </p:blipFill>
        <p:spPr bwMode="auto">
          <a:xfrm>
            <a:off x="250473" y="6581120"/>
            <a:ext cx="150398" cy="157688"/>
          </a:xfrm>
          <a:prstGeom prst="rect">
            <a:avLst/>
          </a:prstGeom>
          <a:noFill/>
        </p:spPr>
      </p:pic>
      <p:cxnSp>
        <p:nvCxnSpPr>
          <p:cNvPr id="5" name="직선 연결선 4"/>
          <p:cNvCxnSpPr/>
          <p:nvPr userDrawn="1"/>
        </p:nvCxnSpPr>
        <p:spPr>
          <a:xfrm>
            <a:off x="133712" y="6525347"/>
            <a:ext cx="8165697" cy="269"/>
          </a:xfrm>
          <a:prstGeom prst="line">
            <a:avLst/>
          </a:prstGeom>
          <a:ln w="28575">
            <a:gradFill flip="none" rotWithShape="1">
              <a:gsLst>
                <a:gs pos="0">
                  <a:schemeClr val="tx2">
                    <a:lumMod val="60000"/>
                    <a:lumOff val="40000"/>
                  </a:schemeClr>
                </a:gs>
                <a:gs pos="50000">
                  <a:schemeClr val="accent1">
                    <a:tint val="44500"/>
                    <a:satMod val="160000"/>
                  </a:schemeClr>
                </a:gs>
                <a:gs pos="100000">
                  <a:schemeClr val="accent1">
                    <a:tint val="23500"/>
                    <a:satMod val="16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299411" y="6486343"/>
            <a:ext cx="776340" cy="338607"/>
          </a:xfrm>
          <a:prstGeom prst="rect">
            <a:avLst/>
          </a:prstGeom>
          <a:noFill/>
        </p:spPr>
      </p:pic>
      <p:sp>
        <p:nvSpPr>
          <p:cNvPr id="7" name="직사각형 6"/>
          <p:cNvSpPr/>
          <p:nvPr userDrawn="1"/>
        </p:nvSpPr>
        <p:spPr>
          <a:xfrm>
            <a:off x="373137" y="6585066"/>
            <a:ext cx="2581079" cy="230832"/>
          </a:xfrm>
          <a:prstGeom prst="rect">
            <a:avLst/>
          </a:prstGeom>
        </p:spPr>
        <p:txBody>
          <a:bodyPr wrap="square">
            <a:spAutoFit/>
          </a:bodyPr>
          <a:lstStyle/>
          <a:p>
            <a:pPr defTabSz="957816"/>
            <a:r>
              <a:rPr lang="en-US" altLang="ko-KR" sz="900" b="1" dirty="0">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A,C,T : </a:t>
            </a:r>
            <a:r>
              <a:rPr lang="ko-KR" altLang="en-US" sz="900" b="1">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존중</a:t>
            </a:r>
            <a:r>
              <a:rPr lang="en-US" altLang="ko-KR" sz="900" b="1" dirty="0">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a:t>
            </a:r>
            <a:r>
              <a:rPr lang="ko-KR" altLang="en-US" sz="900" b="1">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행복</a:t>
            </a:r>
            <a:r>
              <a:rPr lang="en-US" altLang="ko-KR" sz="900" b="1" dirty="0">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 </a:t>
            </a:r>
            <a:r>
              <a:rPr lang="ko-KR" altLang="en-US" sz="900" b="1">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변화</a:t>
            </a:r>
            <a:r>
              <a:rPr lang="en-US" altLang="ko-KR" sz="900" b="1" dirty="0">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a:t>
            </a:r>
            <a:r>
              <a:rPr lang="ko-KR" altLang="en-US" sz="900" b="1">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도전</a:t>
            </a:r>
            <a:r>
              <a:rPr lang="en-US" altLang="ko-KR" sz="900" b="1" dirty="0">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 </a:t>
            </a:r>
            <a:r>
              <a:rPr lang="ko-KR" altLang="en-US" sz="900" b="1">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열정</a:t>
            </a:r>
            <a:r>
              <a:rPr lang="en-US" altLang="ko-KR" sz="900" b="1" dirty="0">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a:t>
            </a:r>
            <a:r>
              <a:rPr lang="ko-KR" altLang="en-US" sz="900" b="1">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인재중시</a:t>
            </a:r>
            <a:r>
              <a:rPr lang="en-US" altLang="ko-KR" sz="900" b="1" dirty="0">
                <a:solidFill>
                  <a:prstClr val="black">
                    <a:lumMod val="50000"/>
                    <a:lumOff val="50000"/>
                  </a:prstClr>
                </a:solidFill>
                <a:latin typeface="Tahoma" panose="020B0604030504040204" pitchFamily="34" charset="0"/>
                <a:ea typeface="Tahoma" panose="020B0604030504040204" pitchFamily="34" charset="0"/>
                <a:cs typeface="Tahoma" panose="020B0604030504040204" pitchFamily="34" charset="0"/>
              </a:rPr>
              <a:t> </a:t>
            </a:r>
            <a:endParaRPr lang="ko-KR" altLang="en-US" sz="900" b="1" dirty="0">
              <a:solidFill>
                <a:prstClr val="black">
                  <a:lumMod val="50000"/>
                  <a:lumOff val="50000"/>
                </a:prstClr>
              </a:solidFill>
              <a:latin typeface="Tahoma" panose="020B0604030504040204" pitchFamily="34" charset="0"/>
              <a:cs typeface="Tahoma" panose="020B0604030504040204" pitchFamily="34" charset="0"/>
            </a:endParaRPr>
          </a:p>
        </p:txBody>
      </p:sp>
      <p:sp>
        <p:nvSpPr>
          <p:cNvPr id="8" name="Slide Number Placeholder 5"/>
          <p:cNvSpPr>
            <a:spLocks noGrp="1"/>
          </p:cNvSpPr>
          <p:nvPr>
            <p:ph type="sldNum" sz="quarter" idx="12"/>
          </p:nvPr>
        </p:nvSpPr>
        <p:spPr>
          <a:xfrm>
            <a:off x="4298974" y="6525616"/>
            <a:ext cx="359508" cy="365125"/>
          </a:xfrm>
        </p:spPr>
        <p:txBody>
          <a:bodyPr/>
          <a:lstStyle/>
          <a:p>
            <a:fld id="{DCC67810-B287-45A9-AA2A-419C69AF5977}"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38214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4"/>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124919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1810549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313777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240059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132012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624540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B63DD52B-3C5C-4FE6-81C0-CBC584BE8B32}" type="datetimeFigureOut">
              <a:rPr lang="ko-KR" altLang="en-US" smtClean="0"/>
              <a:t>2021-04-22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3720719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3DD52B-3C5C-4FE6-81C0-CBC584BE8B32}" type="datetimeFigureOut">
              <a:rPr lang="ko-KR" altLang="en-US" smtClean="0"/>
              <a:t>2021-04-22</a:t>
            </a:fld>
            <a:endParaRPr lang="ko-KR" altLang="en-US"/>
          </a:p>
        </p:txBody>
      </p:sp>
      <p:sp>
        <p:nvSpPr>
          <p:cNvPr id="5" name="바닥글 개체 틀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5AFB8-28A4-4B5C-AD4D-8B63BDD45AF8}" type="slidenum">
              <a:rPr lang="ko-KR" altLang="en-US" smtClean="0"/>
              <a:t>‹#›</a:t>
            </a:fld>
            <a:endParaRPr lang="ko-KR" altLang="en-US"/>
          </a:p>
        </p:txBody>
      </p:sp>
    </p:spTree>
    <p:extLst>
      <p:ext uri="{BB962C8B-B14F-4D97-AF65-F5344CB8AC3E}">
        <p14:creationId xmlns:p14="http://schemas.microsoft.com/office/powerpoint/2010/main" val="2258068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4" y="365129"/>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4"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9"/>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57816"/>
            <a:fld id="{E4BAC1E7-EBB3-43B3-BB6A-D49EB49606BE}" type="datetime1">
              <a:rPr lang="en-US" altLang="ko-KR" smtClean="0">
                <a:solidFill>
                  <a:prstClr val="black">
                    <a:tint val="75000"/>
                  </a:prstClr>
                </a:solidFill>
              </a:rPr>
              <a:pPr defTabSz="957816"/>
              <a:t>4/22/2021</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4" y="6356359"/>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57816"/>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9"/>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57816"/>
            <a:fld id="{48F63A3B-78C7-47BE-AE5E-E10140E04643}" type="slidenum">
              <a:rPr lang="en-US" dirty="0">
                <a:solidFill>
                  <a:prstClr val="black">
                    <a:tint val="75000"/>
                  </a:prstClr>
                </a:solidFill>
              </a:rPr>
              <a:pPr defTabSz="957816"/>
              <a:t>‹#›</a:t>
            </a:fld>
            <a:endParaRPr lang="en-US" dirty="0">
              <a:solidFill>
                <a:prstClr val="black">
                  <a:tint val="75000"/>
                </a:prstClr>
              </a:solidFill>
            </a:endParaRPr>
          </a:p>
        </p:txBody>
      </p:sp>
    </p:spTree>
    <p:extLst>
      <p:ext uri="{BB962C8B-B14F-4D97-AF65-F5344CB8AC3E}">
        <p14:creationId xmlns:p14="http://schemas.microsoft.com/office/powerpoint/2010/main" val="658630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395"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599" indent="-228599" algn="l" defTabSz="914395"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6" indent="-228599" algn="l" defTabSz="914395"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3" indent="-228599" algn="l" defTabSz="914395"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1" indent="-228599" algn="l" defTabSz="914395"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8" indent="-228599" algn="l" defTabSz="914395"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85" indent="-228599" algn="l" defTabSz="914395"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1" hangingPunct="1">
        <a:defRPr sz="1800" kern="1200">
          <a:solidFill>
            <a:schemeClr val="tx1"/>
          </a:solidFill>
          <a:latin typeface="+mn-lt"/>
          <a:ea typeface="+mn-ea"/>
          <a:cs typeface="+mn-cs"/>
        </a:defRPr>
      </a:lvl1pPr>
      <a:lvl2pPr marL="457197" algn="l" defTabSz="914395" rtl="0" eaLnBrk="1" latinLnBrk="1" hangingPunct="1">
        <a:defRPr sz="1800" kern="1200">
          <a:solidFill>
            <a:schemeClr val="tx1"/>
          </a:solidFill>
          <a:latin typeface="+mn-lt"/>
          <a:ea typeface="+mn-ea"/>
          <a:cs typeface="+mn-cs"/>
        </a:defRPr>
      </a:lvl2pPr>
      <a:lvl3pPr marL="914395" algn="l" defTabSz="914395" rtl="0" eaLnBrk="1" latinLnBrk="1" hangingPunct="1">
        <a:defRPr sz="1800" kern="1200">
          <a:solidFill>
            <a:schemeClr val="tx1"/>
          </a:solidFill>
          <a:latin typeface="+mn-lt"/>
          <a:ea typeface="+mn-ea"/>
          <a:cs typeface="+mn-cs"/>
        </a:defRPr>
      </a:lvl3pPr>
      <a:lvl4pPr marL="1371592" algn="l" defTabSz="914395" rtl="0" eaLnBrk="1" latinLnBrk="1" hangingPunct="1">
        <a:defRPr sz="1800" kern="1200">
          <a:solidFill>
            <a:schemeClr val="tx1"/>
          </a:solidFill>
          <a:latin typeface="+mn-lt"/>
          <a:ea typeface="+mn-ea"/>
          <a:cs typeface="+mn-cs"/>
        </a:defRPr>
      </a:lvl4pPr>
      <a:lvl5pPr marL="1828789" algn="l" defTabSz="914395" rtl="0" eaLnBrk="1" latinLnBrk="1" hangingPunct="1">
        <a:defRPr sz="1800" kern="1200">
          <a:solidFill>
            <a:schemeClr val="tx1"/>
          </a:solidFill>
          <a:latin typeface="+mn-lt"/>
          <a:ea typeface="+mn-ea"/>
          <a:cs typeface="+mn-cs"/>
        </a:defRPr>
      </a:lvl5pPr>
      <a:lvl6pPr marL="2285987" algn="l" defTabSz="914395" rtl="0" eaLnBrk="1" latinLnBrk="1" hangingPunct="1">
        <a:defRPr sz="1800" kern="1200">
          <a:solidFill>
            <a:schemeClr val="tx1"/>
          </a:solidFill>
          <a:latin typeface="+mn-lt"/>
          <a:ea typeface="+mn-ea"/>
          <a:cs typeface="+mn-cs"/>
        </a:defRPr>
      </a:lvl6pPr>
      <a:lvl7pPr marL="2743184" algn="l" defTabSz="914395" rtl="0" eaLnBrk="1" latinLnBrk="1" hangingPunct="1">
        <a:defRPr sz="1800" kern="1200">
          <a:solidFill>
            <a:schemeClr val="tx1"/>
          </a:solidFill>
          <a:latin typeface="+mn-lt"/>
          <a:ea typeface="+mn-ea"/>
          <a:cs typeface="+mn-cs"/>
        </a:defRPr>
      </a:lvl7pPr>
      <a:lvl8pPr marL="3200381" algn="l" defTabSz="914395" rtl="0" eaLnBrk="1" latinLnBrk="1" hangingPunct="1">
        <a:defRPr sz="1800" kern="1200">
          <a:solidFill>
            <a:schemeClr val="tx1"/>
          </a:solidFill>
          <a:latin typeface="+mn-lt"/>
          <a:ea typeface="+mn-ea"/>
          <a:cs typeface="+mn-cs"/>
        </a:defRPr>
      </a:lvl8pPr>
      <a:lvl9pPr marL="3657579" algn="l" defTabSz="914395"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6111962" y="2256573"/>
            <a:ext cx="3716622" cy="46166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ko-KR" altLang="en-US" sz="2400" b="1" dirty="0" smtClean="0">
                <a:solidFill>
                  <a:prstClr val="white"/>
                </a:solidFill>
                <a:latin typeface="맑은 고딕" panose="020B0503020000020004" pitchFamily="50" charset="-127"/>
                <a:ea typeface="맑은 고딕" panose="020B0503020000020004" pitchFamily="50" charset="-127"/>
              </a:rPr>
              <a:t>반도체 신뢰성 </a:t>
            </a:r>
            <a:r>
              <a:rPr kumimoji="0" lang="en-US" altLang="ko-KR" sz="2400" b="1" dirty="0" smtClean="0">
                <a:solidFill>
                  <a:prstClr val="white"/>
                </a:solidFill>
                <a:latin typeface="맑은 고딕" panose="020B0503020000020004" pitchFamily="50" charset="-127"/>
                <a:ea typeface="맑은 고딕" panose="020B0503020000020004" pitchFamily="50" charset="-127"/>
              </a:rPr>
              <a:t>TEST</a:t>
            </a:r>
            <a:endParaRPr kumimoji="0" lang="ko-KR" altLang="en-US" sz="2400" b="1" dirty="0">
              <a:solidFill>
                <a:prstClr val="white"/>
              </a:solidFill>
              <a:latin typeface="맑은 고딕" panose="020B0503020000020004" pitchFamily="50" charset="-127"/>
              <a:ea typeface="맑은 고딕" panose="020B0503020000020004" pitchFamily="50" charset="-127"/>
            </a:endParaRPr>
          </a:p>
        </p:txBody>
      </p:sp>
      <p:sp>
        <p:nvSpPr>
          <p:cNvPr id="4" name="Rectangle 6"/>
          <p:cNvSpPr>
            <a:spLocks noChangeArrowheads="1"/>
          </p:cNvSpPr>
          <p:nvPr/>
        </p:nvSpPr>
        <p:spPr bwMode="auto">
          <a:xfrm>
            <a:off x="2827422" y="5956912"/>
            <a:ext cx="4408874" cy="501040"/>
          </a:xfrm>
          <a:prstGeom prst="rect">
            <a:avLst/>
          </a:prstGeom>
          <a:noFill/>
          <a:ln w="9525">
            <a:noFill/>
            <a:miter lim="800000"/>
            <a:headEnd/>
            <a:tailEnd/>
          </a:ln>
        </p:spPr>
        <p:txBody>
          <a:bodyPr anchor="ctr"/>
          <a:lstStyle/>
          <a:p>
            <a:pPr algn="ctr" defTabSz="957816">
              <a:defRPr/>
            </a:pPr>
            <a:r>
              <a:rPr lang="en-US" altLang="ko-KR" sz="1715" b="1" kern="0" dirty="0" smtClean="0">
                <a:solidFill>
                  <a:prstClr val="black"/>
                </a:solidFill>
                <a:latin typeface="맑은 고딕"/>
              </a:rPr>
              <a:t>2021.04.21 </a:t>
            </a:r>
            <a:r>
              <a:rPr lang="en-US" altLang="ko-KR" sz="1715" b="1" kern="0" dirty="0">
                <a:solidFill>
                  <a:prstClr val="black"/>
                </a:solidFill>
                <a:latin typeface="맑은 고딕"/>
              </a:rPr>
              <a:t>TEST</a:t>
            </a:r>
            <a:r>
              <a:rPr lang="ko-KR" altLang="en-US" sz="1715" b="1" kern="0" dirty="0">
                <a:solidFill>
                  <a:prstClr val="black"/>
                </a:solidFill>
                <a:latin typeface="맑은 고딕"/>
              </a:rPr>
              <a:t>제품기술</a:t>
            </a:r>
            <a:r>
              <a:rPr lang="en-US" altLang="ko-KR" sz="1715" b="1" kern="0" dirty="0">
                <a:solidFill>
                  <a:prstClr val="black"/>
                </a:solidFill>
                <a:latin typeface="맑은 고딕"/>
              </a:rPr>
              <a:t>2</a:t>
            </a:r>
            <a:r>
              <a:rPr lang="ko-KR" altLang="en-US" sz="1715" b="1" kern="0" dirty="0">
                <a:solidFill>
                  <a:prstClr val="black"/>
                </a:solidFill>
                <a:latin typeface="맑은 고딕"/>
              </a:rPr>
              <a:t>팀 </a:t>
            </a:r>
            <a:r>
              <a:rPr lang="ko-KR" altLang="en-US" sz="1715" b="1" kern="0" dirty="0" smtClean="0">
                <a:solidFill>
                  <a:prstClr val="black"/>
                </a:solidFill>
                <a:latin typeface="맑은 고딕"/>
              </a:rPr>
              <a:t>정민</a:t>
            </a:r>
            <a:r>
              <a:rPr lang="ko-KR" altLang="en-US" sz="1715" b="1" kern="0" dirty="0">
                <a:solidFill>
                  <a:prstClr val="black"/>
                </a:solidFill>
                <a:latin typeface="맑은 고딕"/>
              </a:rPr>
              <a:t>수</a:t>
            </a:r>
            <a:endParaRPr lang="en-US" altLang="ko-KR" sz="1715" b="1" kern="0" dirty="0">
              <a:solidFill>
                <a:prstClr val="black"/>
              </a:solidFill>
              <a:latin typeface="맑은 고딕"/>
            </a:endParaRPr>
          </a:p>
        </p:txBody>
      </p:sp>
      <p:cxnSp>
        <p:nvCxnSpPr>
          <p:cNvPr id="9" name="직선 연결선 8"/>
          <p:cNvCxnSpPr/>
          <p:nvPr/>
        </p:nvCxnSpPr>
        <p:spPr>
          <a:xfrm>
            <a:off x="5923626" y="2726549"/>
            <a:ext cx="3194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a:spLocks/>
          </p:cNvSpPr>
          <p:nvPr/>
        </p:nvSpPr>
        <p:spPr>
          <a:xfrm>
            <a:off x="2670319" y="18231"/>
            <a:ext cx="3253307" cy="250000"/>
          </a:xfrm>
          <a:prstGeom prst="rect">
            <a:avLst/>
          </a:prstGeom>
          <a:ln w="9525">
            <a:noFill/>
          </a:ln>
        </p:spPr>
        <p:txBody>
          <a:bodyPr wrap="square" lIns="25715" tIns="25715" rIns="25715" bIns="25715" rtlCol="0">
            <a:spAutoFit/>
          </a:bodyPr>
          <a:lstStyle/>
          <a:p>
            <a:pPr defTabSz="385710" eaLnBrk="0" hangingPunct="0"/>
            <a:r>
              <a:rPr lang="en-US" altLang="ko-KR" sz="1287" b="1" dirty="0">
                <a:solidFill>
                  <a:srgbClr val="5B9BD5"/>
                </a:solidFill>
                <a:latin typeface="Tahoma" panose="020B0604030504040204" pitchFamily="34" charset="0"/>
                <a:cs typeface="Arial" pitchFamily="34" charset="0"/>
                <a:sym typeface="Arial"/>
              </a:rPr>
              <a:t> Look Beyond</a:t>
            </a:r>
            <a:endParaRPr lang="ko-KR" altLang="en-US" sz="1287" b="1" dirty="0">
              <a:solidFill>
                <a:srgbClr val="5B9BD5"/>
              </a:solidFill>
              <a:latin typeface="Tahoma" panose="020B0604030504040204" pitchFamily="34" charset="0"/>
              <a:cs typeface="Arial" pitchFamily="34" charset="0"/>
              <a:sym typeface="Arial"/>
            </a:endParaRPr>
          </a:p>
        </p:txBody>
      </p:sp>
    </p:spTree>
    <p:extLst>
      <p:ext uri="{BB962C8B-B14F-4D97-AF65-F5344CB8AC3E}">
        <p14:creationId xmlns:p14="http://schemas.microsoft.com/office/powerpoint/2010/main" val="731926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10</a:t>
            </a:fld>
            <a:endParaRPr lang="ko-KR" altLang="en-US" sz="1050" dirty="0">
              <a:solidFill>
                <a:prstClr val="black">
                  <a:tint val="75000"/>
                </a:prstClr>
              </a:solidFill>
            </a:endParaRPr>
          </a:p>
        </p:txBody>
      </p:sp>
      <p:sp>
        <p:nvSpPr>
          <p:cNvPr id="7" name="TextBox 6"/>
          <p:cNvSpPr txBox="1"/>
          <p:nvPr/>
        </p:nvSpPr>
        <p:spPr>
          <a:xfrm>
            <a:off x="395536" y="548680"/>
            <a:ext cx="8136904" cy="3370153"/>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4.1.1. Precondition</a:t>
            </a:r>
          </a:p>
          <a:p>
            <a:pPr marL="342900" indent="-166688">
              <a:lnSpc>
                <a:spcPct val="150000"/>
              </a:lnSpc>
              <a:buFont typeface="Wingdings" panose="05000000000000000000" pitchFamily="2" charset="2"/>
              <a:buChar char="§"/>
            </a:pPr>
            <a:r>
              <a:rPr lang="ko-KR" altLang="en-US" sz="1400" dirty="0" smtClean="0">
                <a:latin typeface="+mj-ea"/>
                <a:ea typeface="+mj-ea"/>
              </a:rPr>
              <a:t>포괄적인 </a:t>
            </a:r>
            <a:r>
              <a:rPr lang="ko-KR" altLang="en-US" sz="1400" dirty="0">
                <a:latin typeface="+mj-ea"/>
                <a:ea typeface="+mj-ea"/>
              </a:rPr>
              <a:t>의미에서 신뢰성 시험 전에 실시하는 특정 </a:t>
            </a:r>
            <a:r>
              <a:rPr lang="en-US" altLang="ko-KR" sz="1400" dirty="0">
                <a:latin typeface="+mj-ea"/>
                <a:ea typeface="+mj-ea"/>
              </a:rPr>
              <a:t>stress </a:t>
            </a:r>
            <a:r>
              <a:rPr lang="ko-KR" altLang="en-US" sz="1400" dirty="0">
                <a:latin typeface="+mj-ea"/>
                <a:ea typeface="+mj-ea"/>
              </a:rPr>
              <a:t>및 </a:t>
            </a:r>
            <a:r>
              <a:rPr lang="en-US" altLang="ko-KR" sz="1400" dirty="0">
                <a:latin typeface="+mj-ea"/>
                <a:ea typeface="+mj-ea"/>
              </a:rPr>
              <a:t>process</a:t>
            </a:r>
            <a:r>
              <a:rPr lang="ko-KR" altLang="en-US" sz="1400" dirty="0">
                <a:latin typeface="+mj-ea"/>
                <a:ea typeface="+mj-ea"/>
              </a:rPr>
              <a:t>를 </a:t>
            </a:r>
            <a:r>
              <a:rPr lang="ko-KR" altLang="en-US" sz="1400" dirty="0" smtClean="0">
                <a:latin typeface="+mj-ea"/>
                <a:ea typeface="+mj-ea"/>
              </a:rPr>
              <a:t>뜻함</a:t>
            </a:r>
            <a:r>
              <a:rPr lang="en-US" altLang="ko-KR" sz="1400" dirty="0" smtClean="0">
                <a:latin typeface="+mj-ea"/>
                <a:ea typeface="+mj-ea"/>
              </a:rPr>
              <a:t>. </a:t>
            </a:r>
          </a:p>
          <a:p>
            <a:pPr marL="342900" indent="-166688">
              <a:lnSpc>
                <a:spcPct val="150000"/>
              </a:lnSpc>
              <a:buFont typeface="Wingdings" panose="05000000000000000000" pitchFamily="2" charset="2"/>
              <a:buChar char="§"/>
            </a:pPr>
            <a:r>
              <a:rPr lang="ko-KR" altLang="en-US" sz="1400" dirty="0" smtClean="0">
                <a:latin typeface="+mj-ea"/>
                <a:ea typeface="+mj-ea"/>
              </a:rPr>
              <a:t>반도체 </a:t>
            </a:r>
            <a:r>
              <a:rPr lang="ko-KR" altLang="en-US" sz="1400" dirty="0">
                <a:latin typeface="+mj-ea"/>
                <a:ea typeface="+mj-ea"/>
              </a:rPr>
              <a:t>신뢰성에서 </a:t>
            </a:r>
            <a:r>
              <a:rPr lang="en-US" altLang="ko-KR" sz="1400" dirty="0">
                <a:latin typeface="+mj-ea"/>
                <a:ea typeface="+mj-ea"/>
              </a:rPr>
              <a:t>precondition</a:t>
            </a:r>
            <a:r>
              <a:rPr lang="ko-KR" altLang="en-US" sz="1400" dirty="0">
                <a:latin typeface="+mj-ea"/>
                <a:ea typeface="+mj-ea"/>
              </a:rPr>
              <a:t>이라고 하면 보통 </a:t>
            </a:r>
            <a:r>
              <a:rPr lang="en-US" altLang="ko-KR" sz="1400" dirty="0">
                <a:latin typeface="+mj-ea"/>
                <a:ea typeface="+mj-ea"/>
              </a:rPr>
              <a:t>SMD </a:t>
            </a:r>
            <a:r>
              <a:rPr lang="ko-KR" altLang="en-US" sz="1400" dirty="0">
                <a:latin typeface="+mj-ea"/>
                <a:ea typeface="+mj-ea"/>
              </a:rPr>
              <a:t>제품의 </a:t>
            </a:r>
            <a:r>
              <a:rPr lang="ko-KR" altLang="en-US" sz="1400" dirty="0" smtClean="0">
                <a:latin typeface="+mj-ea"/>
                <a:ea typeface="+mj-ea"/>
              </a:rPr>
              <a:t>실장 공정을 뜻함</a:t>
            </a:r>
            <a:r>
              <a:rPr lang="en-US" altLang="ko-KR" sz="1400" dirty="0" smtClean="0">
                <a:latin typeface="+mj-ea"/>
                <a:ea typeface="+mj-ea"/>
              </a:rPr>
              <a:t>.</a:t>
            </a:r>
          </a:p>
          <a:p>
            <a:pPr marL="800100" lvl="1" indent="-342900">
              <a:lnSpc>
                <a:spcPct val="150000"/>
              </a:lnSpc>
              <a:buFont typeface="Calibri" panose="020F0502020204030204" pitchFamily="34" charset="0"/>
              <a:buChar char="→"/>
            </a:pPr>
            <a:r>
              <a:rPr lang="ko-KR" altLang="en-US" sz="1400" dirty="0" smtClean="0">
                <a:latin typeface="+mj-ea"/>
                <a:ea typeface="+mj-ea"/>
              </a:rPr>
              <a:t>완제품에서 시료를 떼어낼 때 물리적 </a:t>
            </a:r>
            <a:r>
              <a:rPr lang="en-US" altLang="ko-KR" sz="1400" dirty="0" smtClean="0">
                <a:latin typeface="+mj-ea"/>
                <a:ea typeface="+mj-ea"/>
              </a:rPr>
              <a:t>damage</a:t>
            </a:r>
            <a:r>
              <a:rPr lang="ko-KR" altLang="en-US" sz="1400" dirty="0" smtClean="0">
                <a:latin typeface="+mj-ea"/>
                <a:ea typeface="+mj-ea"/>
              </a:rPr>
              <a:t>를 피할 수 없음</a:t>
            </a:r>
            <a:r>
              <a:rPr lang="en-US" altLang="ko-KR" sz="1400" dirty="0" smtClean="0">
                <a:latin typeface="+mj-ea"/>
                <a:ea typeface="+mj-ea"/>
              </a:rPr>
              <a:t>.</a:t>
            </a:r>
          </a:p>
          <a:p>
            <a:pPr marL="342900" indent="-166688">
              <a:lnSpc>
                <a:spcPct val="150000"/>
              </a:lnSpc>
              <a:buFont typeface="Wingdings" panose="05000000000000000000" pitchFamily="2" charset="2"/>
              <a:buChar char="§"/>
            </a:pPr>
            <a:r>
              <a:rPr lang="ko-KR" altLang="en-US" sz="1400" dirty="0" err="1" smtClean="0">
                <a:latin typeface="+mj-ea"/>
                <a:ea typeface="+mj-ea"/>
              </a:rPr>
              <a:t>단</a:t>
            </a:r>
            <a:r>
              <a:rPr lang="ko-KR" altLang="en-US" sz="1400" dirty="0" err="1">
                <a:latin typeface="+mj-ea"/>
                <a:ea typeface="+mj-ea"/>
              </a:rPr>
              <a:t>품</a:t>
            </a:r>
            <a:r>
              <a:rPr lang="ko-KR" altLang="en-US" sz="1400" dirty="0" smtClean="0">
                <a:latin typeface="+mj-ea"/>
                <a:ea typeface="+mj-ea"/>
              </a:rPr>
              <a:t> 상태의 </a:t>
            </a:r>
            <a:r>
              <a:rPr lang="en-US" altLang="ko-KR" sz="1400" dirty="0" smtClean="0">
                <a:latin typeface="+mj-ea"/>
                <a:ea typeface="+mj-ea"/>
              </a:rPr>
              <a:t>package</a:t>
            </a:r>
            <a:r>
              <a:rPr lang="ko-KR" altLang="en-US" sz="1400" dirty="0" smtClean="0">
                <a:latin typeface="+mj-ea"/>
                <a:ea typeface="+mj-ea"/>
              </a:rPr>
              <a:t>에 </a:t>
            </a:r>
            <a:r>
              <a:rPr lang="en-US" altLang="ko-KR" sz="1400" dirty="0" smtClean="0">
                <a:latin typeface="+mj-ea"/>
                <a:ea typeface="+mj-ea"/>
              </a:rPr>
              <a:t>reflow </a:t>
            </a:r>
            <a:r>
              <a:rPr lang="ko-KR" altLang="en-US" sz="1400" dirty="0" smtClean="0">
                <a:latin typeface="+mj-ea"/>
                <a:ea typeface="+mj-ea"/>
              </a:rPr>
              <a:t>과정에서 발생한 온도 </a:t>
            </a:r>
            <a:r>
              <a:rPr lang="en-US" altLang="ko-KR" sz="1400" dirty="0" smtClean="0">
                <a:latin typeface="+mj-ea"/>
                <a:ea typeface="+mj-ea"/>
              </a:rPr>
              <a:t>profile</a:t>
            </a:r>
            <a:r>
              <a:rPr lang="ko-KR" altLang="en-US" sz="1400" dirty="0" smtClean="0">
                <a:latin typeface="+mj-ea"/>
                <a:ea typeface="+mj-ea"/>
              </a:rPr>
              <a:t>을 인가해서 </a:t>
            </a:r>
            <a:r>
              <a:rPr lang="en-US" altLang="ko-KR" sz="1400" dirty="0" smtClean="0">
                <a:latin typeface="+mj-ea"/>
                <a:ea typeface="+mj-ea"/>
              </a:rPr>
              <a:t>TEST</a:t>
            </a:r>
            <a:r>
              <a:rPr lang="ko-KR" altLang="en-US" sz="1400" dirty="0" smtClean="0">
                <a:latin typeface="+mj-ea"/>
                <a:ea typeface="+mj-ea"/>
              </a:rPr>
              <a:t> 준비</a:t>
            </a:r>
            <a:r>
              <a:rPr lang="en-US" altLang="ko-KR" sz="1400" dirty="0" smtClean="0">
                <a:latin typeface="+mj-ea"/>
                <a:ea typeface="+mj-ea"/>
              </a:rPr>
              <a:t>.</a:t>
            </a:r>
          </a:p>
          <a:p>
            <a:pPr marL="342900" indent="-166688">
              <a:lnSpc>
                <a:spcPct val="150000"/>
              </a:lnSpc>
              <a:buFont typeface="Wingdings" panose="05000000000000000000" pitchFamily="2" charset="2"/>
              <a:buChar char="§"/>
            </a:pPr>
            <a:r>
              <a:rPr lang="en-US" altLang="ko-KR" sz="1400" b="1" dirty="0" smtClean="0">
                <a:latin typeface="+mj-ea"/>
                <a:ea typeface="+mj-ea"/>
              </a:rPr>
              <a:t>Bake</a:t>
            </a:r>
            <a:r>
              <a:rPr lang="en-US" altLang="ko-KR" sz="1400" dirty="0" smtClean="0">
                <a:latin typeface="+mj-ea"/>
                <a:ea typeface="+mj-ea"/>
              </a:rPr>
              <a:t> (</a:t>
            </a:r>
            <a:r>
              <a:rPr lang="en-US" altLang="ko-KR" sz="1400" dirty="0" smtClean="0"/>
              <a:t>125</a:t>
            </a:r>
            <a:r>
              <a:rPr lang="ko-KR" altLang="ko-KR" sz="1400" dirty="0"/>
              <a:t>℃</a:t>
            </a:r>
            <a:r>
              <a:rPr lang="en-US" altLang="ko-KR" sz="1400" dirty="0"/>
              <a:t>, </a:t>
            </a:r>
            <a:r>
              <a:rPr lang="en-US" altLang="ko-KR" sz="1400" dirty="0" smtClean="0"/>
              <a:t>24hrs)    </a:t>
            </a:r>
            <a:r>
              <a:rPr lang="en-US" altLang="ko-KR" sz="1400" dirty="0" smtClean="0">
                <a:latin typeface="+mj-ea"/>
                <a:ea typeface="+mj-ea"/>
                <a:sym typeface="Wingdings" panose="05000000000000000000" pitchFamily="2" charset="2"/>
              </a:rPr>
              <a:t>   </a:t>
            </a:r>
            <a:r>
              <a:rPr lang="en-US" altLang="ko-KR" sz="1400" b="1" dirty="0" smtClean="0">
                <a:latin typeface="+mj-ea"/>
                <a:ea typeface="+mj-ea"/>
                <a:sym typeface="Wingdings" panose="05000000000000000000" pitchFamily="2" charset="2"/>
              </a:rPr>
              <a:t>Soak</a:t>
            </a:r>
            <a:r>
              <a:rPr lang="en-US" altLang="ko-KR" sz="1400" dirty="0" smtClean="0">
                <a:latin typeface="+mj-ea"/>
                <a:ea typeface="+mj-ea"/>
                <a:sym typeface="Wingdings" panose="05000000000000000000" pitchFamily="2" charset="2"/>
              </a:rPr>
              <a:t>      </a:t>
            </a:r>
            <a:r>
              <a:rPr lang="en-US" altLang="ko-KR" sz="1400" b="1" dirty="0" smtClean="0">
                <a:latin typeface="+mj-ea"/>
                <a:ea typeface="+mj-ea"/>
                <a:sym typeface="Wingdings" panose="05000000000000000000" pitchFamily="2" charset="2"/>
              </a:rPr>
              <a:t>Reflow</a:t>
            </a:r>
            <a:r>
              <a:rPr lang="en-US" altLang="ko-KR" sz="1400" dirty="0" smtClean="0">
                <a:latin typeface="+mj-ea"/>
                <a:ea typeface="+mj-ea"/>
                <a:sym typeface="Wingdings" panose="05000000000000000000" pitchFamily="2" charset="2"/>
              </a:rPr>
              <a:t> (3cycle) </a:t>
            </a:r>
            <a:r>
              <a:rPr lang="ko-KR" altLang="en-US" sz="1400" dirty="0" smtClean="0">
                <a:latin typeface="+mj-ea"/>
                <a:ea typeface="+mj-ea"/>
                <a:sym typeface="Wingdings" panose="05000000000000000000" pitchFamily="2" charset="2"/>
              </a:rPr>
              <a:t>과정으로 구성됨</a:t>
            </a:r>
            <a:r>
              <a:rPr lang="en-US" altLang="ko-KR" sz="1400" dirty="0" smtClean="0">
                <a:latin typeface="+mj-ea"/>
                <a:ea typeface="+mj-ea"/>
                <a:sym typeface="Wingdings" panose="05000000000000000000" pitchFamily="2" charset="2"/>
              </a:rPr>
              <a:t>.</a:t>
            </a:r>
            <a:endParaRPr lang="en-US" altLang="ko-KR" sz="1400" dirty="0" smtClean="0">
              <a:latin typeface="+mj-ea"/>
              <a:ea typeface="+mj-ea"/>
            </a:endParaRPr>
          </a:p>
          <a:p>
            <a:pPr lvl="0" eaLnBrk="0" fontAlgn="base" latinLnBrk="0" hangingPunct="0">
              <a:lnSpc>
                <a:spcPct val="150000"/>
              </a:lnSpc>
              <a:spcBef>
                <a:spcPct val="0"/>
              </a:spcBef>
              <a:spcAft>
                <a:spcPct val="0"/>
              </a:spcAft>
            </a:pPr>
            <a:endParaRPr lang="en-US" altLang="ko-KR" sz="1400" b="1" dirty="0" smtClean="0">
              <a:solidFill>
                <a:srgbClr val="EB7000"/>
              </a:solidFill>
              <a:latin typeface="+mj-ea"/>
              <a:ea typeface="+mj-ea"/>
            </a:endParaRPr>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pic>
        <p:nvPicPr>
          <p:cNvPr id="3074" name="Picture 2" descr="규정된 MSL로 Soak 수준 결정→Reflow 3 cycles→출하제품과 동일한 상태→Temperature Humidity Bias Test/Highly Accelerated Stress Test/Temperature Cycle/Autoclave/Unbiased - H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759845"/>
            <a:ext cx="6264204" cy="3477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종류 </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환경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394410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11</a:t>
            </a:fld>
            <a:endParaRPr lang="ko-KR" altLang="en-US" sz="1050" dirty="0">
              <a:solidFill>
                <a:prstClr val="black">
                  <a:tint val="75000"/>
                </a:prstClr>
              </a:solidFill>
            </a:endParaRPr>
          </a:p>
        </p:txBody>
      </p:sp>
      <p:sp>
        <p:nvSpPr>
          <p:cNvPr id="7" name="TextBox 6"/>
          <p:cNvSpPr txBox="1"/>
          <p:nvPr/>
        </p:nvSpPr>
        <p:spPr>
          <a:xfrm>
            <a:off x="395536" y="548680"/>
            <a:ext cx="8424936" cy="2400657"/>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4.1.2. MSL(Moisture Sensitivity Level) TEST</a:t>
            </a:r>
          </a:p>
          <a:p>
            <a:pPr marL="363538" indent="-188913">
              <a:lnSpc>
                <a:spcPct val="150000"/>
              </a:lnSpc>
              <a:buFont typeface="Wingdings" panose="05000000000000000000" pitchFamily="2" charset="2"/>
              <a:buChar char="§"/>
            </a:pPr>
            <a:r>
              <a:rPr lang="en-US" altLang="ko-KR" sz="1400" dirty="0" smtClean="0">
                <a:latin typeface="+mj-ea"/>
                <a:ea typeface="+mj-ea"/>
              </a:rPr>
              <a:t>Package</a:t>
            </a:r>
            <a:r>
              <a:rPr lang="ko-KR" altLang="en-US" sz="1400" dirty="0" smtClean="0">
                <a:latin typeface="+mj-ea"/>
                <a:ea typeface="+mj-ea"/>
              </a:rPr>
              <a:t>로 수분이 침투하여 머물다가 </a:t>
            </a:r>
            <a:r>
              <a:rPr lang="en-US" altLang="ko-KR" sz="1400" dirty="0" smtClean="0">
                <a:latin typeface="+mj-ea"/>
                <a:ea typeface="+mj-ea"/>
              </a:rPr>
              <a:t>Reflow</a:t>
            </a:r>
            <a:r>
              <a:rPr lang="ko-KR" altLang="en-US" sz="1400" dirty="0" smtClean="0">
                <a:latin typeface="+mj-ea"/>
                <a:ea typeface="+mj-ea"/>
              </a:rPr>
              <a:t>와 같이 갑자기 고온에 노출되면 이 수분이 수증기가 되고 </a:t>
            </a:r>
            <a:r>
              <a:rPr lang="en-US" altLang="ko-KR" sz="1400" dirty="0" smtClean="0">
                <a:latin typeface="+mj-ea"/>
                <a:ea typeface="+mj-ea"/>
              </a:rPr>
              <a:t>package </a:t>
            </a:r>
            <a:r>
              <a:rPr lang="ko-KR" altLang="en-US" sz="1400" dirty="0" smtClean="0">
                <a:latin typeface="+mj-ea"/>
                <a:ea typeface="+mj-ea"/>
              </a:rPr>
              <a:t>내부에 큰 </a:t>
            </a:r>
            <a:r>
              <a:rPr lang="en-US" altLang="ko-KR" sz="1400" dirty="0" smtClean="0">
                <a:latin typeface="+mj-ea"/>
                <a:ea typeface="+mj-ea"/>
              </a:rPr>
              <a:t>stress</a:t>
            </a:r>
            <a:r>
              <a:rPr lang="ko-KR" altLang="en-US" sz="1400" dirty="0" smtClean="0">
                <a:latin typeface="+mj-ea"/>
                <a:ea typeface="+mj-ea"/>
              </a:rPr>
              <a:t>를 주는 문제를 발생하는데</a:t>
            </a:r>
            <a:r>
              <a:rPr lang="en-US" altLang="ko-KR" sz="1400" dirty="0" smtClean="0">
                <a:latin typeface="+mj-ea"/>
                <a:ea typeface="+mj-ea"/>
              </a:rPr>
              <a:t>, </a:t>
            </a:r>
            <a:r>
              <a:rPr lang="ko-KR" altLang="en-US" sz="1400" dirty="0" smtClean="0">
                <a:latin typeface="+mj-ea"/>
                <a:ea typeface="+mj-ea"/>
              </a:rPr>
              <a:t>이러한 영향을 평가하는 </a:t>
            </a:r>
            <a:r>
              <a:rPr lang="en-US" altLang="ko-KR" sz="1400" dirty="0" smtClean="0">
                <a:latin typeface="+mj-ea"/>
                <a:ea typeface="+mj-ea"/>
              </a:rPr>
              <a:t>TEST.</a:t>
            </a:r>
          </a:p>
          <a:p>
            <a:pPr marL="800100" lvl="1" indent="-342900">
              <a:lnSpc>
                <a:spcPct val="150000"/>
              </a:lnSpc>
              <a:buFont typeface="Calibri" panose="020F0502020204030204" pitchFamily="34" charset="0"/>
              <a:buChar char="→"/>
            </a:pPr>
            <a:r>
              <a:rPr lang="ko-KR" altLang="en-US" sz="1400" dirty="0" smtClean="0">
                <a:latin typeface="+mj-ea"/>
                <a:ea typeface="+mj-ea"/>
              </a:rPr>
              <a:t>수분 때문에 발생하는 </a:t>
            </a:r>
            <a:r>
              <a:rPr lang="en-US" altLang="ko-KR" sz="1400" dirty="0" smtClean="0">
                <a:latin typeface="+mj-ea"/>
                <a:ea typeface="+mj-ea"/>
              </a:rPr>
              <a:t>package crack</a:t>
            </a:r>
            <a:r>
              <a:rPr lang="ko-KR" altLang="en-US" sz="1400" dirty="0" smtClean="0">
                <a:latin typeface="+mj-ea"/>
                <a:ea typeface="+mj-ea"/>
              </a:rPr>
              <a:t>을 </a:t>
            </a:r>
            <a:r>
              <a:rPr lang="en-US" altLang="ko-KR" sz="1400" dirty="0" smtClean="0">
                <a:latin typeface="+mj-ea"/>
                <a:ea typeface="+mj-ea"/>
              </a:rPr>
              <a:t>popcorn cracking</a:t>
            </a:r>
            <a:r>
              <a:rPr lang="ko-KR" altLang="en-US" sz="1400" dirty="0" smtClean="0">
                <a:latin typeface="+mj-ea"/>
                <a:ea typeface="+mj-ea"/>
              </a:rPr>
              <a:t>이라 부름</a:t>
            </a:r>
            <a:r>
              <a:rPr lang="en-US" altLang="ko-KR" sz="1400" dirty="0" smtClean="0">
                <a:latin typeface="+mj-ea"/>
                <a:ea typeface="+mj-ea"/>
              </a:rPr>
              <a:t>. </a:t>
            </a:r>
          </a:p>
          <a:p>
            <a:pPr marL="342900" indent="-342900">
              <a:lnSpc>
                <a:spcPct val="150000"/>
              </a:lnSpc>
              <a:buFont typeface="Calibri" panose="020F0502020204030204" pitchFamily="34" charset="0"/>
              <a:buChar char="→"/>
            </a:pPr>
            <a:endParaRPr lang="en-US" altLang="ko-KR" sz="1400" dirty="0" smtClean="0">
              <a:latin typeface="+mj-ea"/>
              <a:ea typeface="+mj-ea"/>
            </a:endParaRPr>
          </a:p>
          <a:p>
            <a:pPr marL="342900" indent="-342900">
              <a:lnSpc>
                <a:spcPct val="150000"/>
              </a:lnSpc>
              <a:buFont typeface="Calibri" panose="020F0502020204030204" pitchFamily="34" charset="0"/>
              <a:buChar char="→"/>
            </a:pPr>
            <a:endParaRPr lang="en-US" altLang="ko-KR" sz="1400" dirty="0">
              <a:latin typeface="+mj-ea"/>
              <a:ea typeface="+mj-ea"/>
            </a:endParaRPr>
          </a:p>
          <a:p>
            <a:pPr marL="342900" indent="-342900">
              <a:lnSpc>
                <a:spcPct val="150000"/>
              </a:lnSpc>
              <a:buFont typeface="Calibri" panose="020F0502020204030204" pitchFamily="34" charset="0"/>
              <a:buChar char="→"/>
            </a:pPr>
            <a:endParaRPr lang="en-US" altLang="ko-KR" sz="1400" dirty="0" smtClean="0">
              <a:latin typeface="+mj-ea"/>
              <a:ea typeface="+mj-e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68" y="2204864"/>
            <a:ext cx="4105607" cy="18578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512" y="4311356"/>
            <a:ext cx="2176952" cy="1800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descr="McDry Reflow Proc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60" y="4311356"/>
            <a:ext cx="6074291"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opcorn Cracking | SpringerLin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179" y="2239887"/>
            <a:ext cx="4145285" cy="1822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종류 </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환경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3266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a:solidFill>
                  <a:srgbClr val="0094DA"/>
                </a:solidFill>
                <a:latin typeface="맑은 고딕" panose="020B0503020000020004" pitchFamily="50" charset="-127"/>
                <a:ea typeface="맑은 고딕" panose="020B0503020000020004" pitchFamily="50" charset="-127"/>
              </a:rPr>
              <a:t>4.1.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ko-KR" altLang="en-US" b="1" dirty="0">
                <a:solidFill>
                  <a:srgbClr val="0094DA"/>
                </a:solidFill>
                <a:latin typeface="맑은 고딕" panose="020B0503020000020004" pitchFamily="50" charset="-127"/>
                <a:ea typeface="맑은 고딕" panose="020B0503020000020004" pitchFamily="50" charset="-127"/>
              </a:rPr>
              <a:t>환경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12</a:t>
            </a:fld>
            <a:endParaRPr lang="ko-KR" altLang="en-US" sz="1050" dirty="0">
              <a:solidFill>
                <a:prstClr val="black">
                  <a:tint val="75000"/>
                </a:prstClr>
              </a:solidFill>
            </a:endParaRPr>
          </a:p>
        </p:txBody>
      </p:sp>
      <p:sp>
        <p:nvSpPr>
          <p:cNvPr id="7" name="TextBox 6"/>
          <p:cNvSpPr txBox="1"/>
          <p:nvPr/>
        </p:nvSpPr>
        <p:spPr>
          <a:xfrm>
            <a:off x="395536" y="548680"/>
            <a:ext cx="8424936" cy="4662815"/>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rPr>
              <a:t>4.1.2. </a:t>
            </a:r>
            <a:r>
              <a:rPr lang="en-US" altLang="ko-KR" sz="1600" b="1" dirty="0">
                <a:solidFill>
                  <a:schemeClr val="accent2"/>
                </a:solidFill>
                <a:latin typeface="+mj-ea"/>
              </a:rPr>
              <a:t>MSL(Moisture Sensitivity Level) TEST</a:t>
            </a:r>
          </a:p>
          <a:p>
            <a:pPr marL="342900" indent="-166688">
              <a:lnSpc>
                <a:spcPct val="150000"/>
              </a:lnSpc>
              <a:buFont typeface="Wingdings" panose="05000000000000000000" pitchFamily="2" charset="2"/>
              <a:buChar char="§"/>
            </a:pPr>
            <a:r>
              <a:rPr lang="ko-KR" altLang="en-US" sz="1400" dirty="0" smtClean="0">
                <a:latin typeface="+mj-ea"/>
              </a:rPr>
              <a:t>다양한 </a:t>
            </a:r>
            <a:r>
              <a:rPr lang="en-US" altLang="ko-KR" sz="1400" dirty="0">
                <a:latin typeface="+mj-ea"/>
              </a:rPr>
              <a:t>package </a:t>
            </a:r>
            <a:r>
              <a:rPr lang="ko-KR" altLang="en-US" sz="1400" dirty="0">
                <a:latin typeface="+mj-ea"/>
              </a:rPr>
              <a:t>형태에 따라 </a:t>
            </a:r>
            <a:r>
              <a:rPr lang="en-US" altLang="ko-KR" sz="1400" dirty="0">
                <a:latin typeface="+mj-ea"/>
              </a:rPr>
              <a:t>popcorn cracking</a:t>
            </a:r>
            <a:r>
              <a:rPr lang="ko-KR" altLang="en-US" sz="1400" dirty="0">
                <a:latin typeface="+mj-ea"/>
              </a:rPr>
              <a:t>의 발생 정도가 달라지기 때문에</a:t>
            </a:r>
            <a:r>
              <a:rPr lang="en-US" altLang="ko-KR" sz="1400" dirty="0">
                <a:latin typeface="+mj-ea"/>
              </a:rPr>
              <a:t>, </a:t>
            </a:r>
            <a:r>
              <a:rPr lang="en-US" altLang="ko-KR" sz="1400" dirty="0" smtClean="0">
                <a:latin typeface="+mj-ea"/>
              </a:rPr>
              <a:t>JEDEC</a:t>
            </a:r>
            <a:r>
              <a:rPr lang="ko-KR" altLang="en-US" sz="1400" dirty="0">
                <a:latin typeface="+mj-ea"/>
              </a:rPr>
              <a:t>에서 </a:t>
            </a:r>
            <a:r>
              <a:rPr lang="en-US" altLang="ko-KR" sz="1400" dirty="0">
                <a:latin typeface="+mj-ea"/>
              </a:rPr>
              <a:t>MSL(Moisture Sensitivity Level) </a:t>
            </a:r>
            <a:r>
              <a:rPr lang="ko-KR" altLang="en-US" sz="1400" dirty="0">
                <a:latin typeface="+mj-ea"/>
              </a:rPr>
              <a:t>표준을 수립함</a:t>
            </a:r>
            <a:r>
              <a:rPr lang="en-US" altLang="ko-KR" sz="1400" dirty="0">
                <a:latin typeface="+mj-ea"/>
              </a:rPr>
              <a:t>.</a:t>
            </a:r>
            <a:endParaRPr kumimoji="1" lang="ko-KR" altLang="ko-KR" sz="1400" b="1" dirty="0">
              <a:solidFill>
                <a:srgbClr val="EB7000"/>
              </a:solidFill>
              <a:latin typeface="+mj-ea"/>
              <a:cs typeface="굴림" pitchFamily="50" charset="-127"/>
            </a:endParaRPr>
          </a:p>
          <a:p>
            <a:pPr marL="342900" indent="-342900">
              <a:lnSpc>
                <a:spcPct val="150000"/>
              </a:lnSpc>
              <a:buFont typeface="Calibri" panose="020F0502020204030204" pitchFamily="34" charset="0"/>
              <a:buChar char="→"/>
            </a:pPr>
            <a:endParaRPr lang="en-US" altLang="ko-KR" sz="1400" dirty="0" smtClean="0">
              <a:latin typeface="+mj-ea"/>
              <a:ea typeface="+mj-ea"/>
            </a:endParaRPr>
          </a:p>
          <a:p>
            <a:pPr marL="342900" indent="-342900">
              <a:lnSpc>
                <a:spcPct val="150000"/>
              </a:lnSpc>
              <a:buFont typeface="Calibri" panose="020F0502020204030204" pitchFamily="34" charset="0"/>
              <a:buChar char="→"/>
            </a:pPr>
            <a:endParaRPr lang="en-US" altLang="ko-KR" sz="1400" dirty="0">
              <a:latin typeface="+mj-ea"/>
              <a:ea typeface="+mj-ea"/>
            </a:endParaRPr>
          </a:p>
          <a:p>
            <a:pPr marL="342900" indent="-342900">
              <a:lnSpc>
                <a:spcPct val="150000"/>
              </a:lnSpc>
              <a:buFont typeface="Calibri" panose="020F0502020204030204" pitchFamily="34" charset="0"/>
              <a:buChar char="→"/>
            </a:pPr>
            <a:endParaRPr lang="en-US" altLang="ko-KR" sz="1400" dirty="0" smtClean="0">
              <a:latin typeface="+mj-ea"/>
              <a:ea typeface="+mj-ea"/>
            </a:endParaRPr>
          </a:p>
          <a:p>
            <a:pPr marL="342900" indent="-342900">
              <a:lnSpc>
                <a:spcPct val="150000"/>
              </a:lnSpc>
              <a:buFont typeface="Calibri" panose="020F0502020204030204" pitchFamily="34" charset="0"/>
              <a:buChar char="→"/>
            </a:pPr>
            <a:endParaRPr lang="en-US" altLang="ko-KR" sz="1400" dirty="0">
              <a:latin typeface="+mj-ea"/>
              <a:ea typeface="+mj-ea"/>
            </a:endParaRPr>
          </a:p>
          <a:p>
            <a:pPr marL="342900" indent="-342900">
              <a:lnSpc>
                <a:spcPct val="150000"/>
              </a:lnSpc>
              <a:buFont typeface="Calibri" panose="020F0502020204030204" pitchFamily="34" charset="0"/>
              <a:buChar char="→"/>
            </a:pPr>
            <a:endParaRPr lang="en-US" altLang="ko-KR" sz="1400" dirty="0" smtClean="0">
              <a:latin typeface="+mj-ea"/>
              <a:ea typeface="+mj-ea"/>
            </a:endParaRPr>
          </a:p>
          <a:p>
            <a:pPr marL="342900" indent="-342900">
              <a:lnSpc>
                <a:spcPct val="150000"/>
              </a:lnSpc>
              <a:buFont typeface="Calibri" panose="020F0502020204030204" pitchFamily="34" charset="0"/>
              <a:buChar char="→"/>
            </a:pPr>
            <a:endParaRPr lang="en-US" altLang="ko-KR" sz="1400" dirty="0" smtClean="0">
              <a:latin typeface="+mj-ea"/>
              <a:ea typeface="+mj-ea"/>
            </a:endParaRPr>
          </a:p>
          <a:p>
            <a:pPr marL="342900" indent="-342900">
              <a:lnSpc>
                <a:spcPct val="150000"/>
              </a:lnSpc>
              <a:buFont typeface="Calibri" panose="020F0502020204030204" pitchFamily="34" charset="0"/>
              <a:buChar char="→"/>
            </a:pPr>
            <a:endParaRPr lang="en-US" altLang="ko-KR" sz="1400" dirty="0" smtClean="0">
              <a:latin typeface="+mj-ea"/>
              <a:ea typeface="+mj-ea"/>
            </a:endParaRPr>
          </a:p>
          <a:p>
            <a:pPr marL="342900" indent="-342900">
              <a:lnSpc>
                <a:spcPct val="150000"/>
              </a:lnSpc>
              <a:buFont typeface="Calibri" panose="020F0502020204030204" pitchFamily="34" charset="0"/>
              <a:buChar char="→"/>
            </a:pPr>
            <a:endParaRPr lang="en-US" altLang="ko-KR" sz="1400" dirty="0">
              <a:latin typeface="+mj-ea"/>
              <a:ea typeface="+mj-ea"/>
            </a:endParaRPr>
          </a:p>
          <a:p>
            <a:pPr marL="342900" indent="-342900">
              <a:lnSpc>
                <a:spcPct val="150000"/>
              </a:lnSpc>
              <a:buFont typeface="Calibri" panose="020F0502020204030204" pitchFamily="34" charset="0"/>
              <a:buChar char="→"/>
            </a:pPr>
            <a:endParaRPr lang="en-US" altLang="ko-KR" sz="1400" dirty="0" smtClean="0">
              <a:latin typeface="+mj-ea"/>
              <a:ea typeface="+mj-ea"/>
            </a:endParaRPr>
          </a:p>
          <a:p>
            <a:pPr marL="342900" indent="-342900">
              <a:lnSpc>
                <a:spcPct val="150000"/>
              </a:lnSpc>
              <a:buFont typeface="Calibri" panose="020F0502020204030204" pitchFamily="34" charset="0"/>
              <a:buChar char="→"/>
            </a:pPr>
            <a:endParaRPr lang="en-US" altLang="ko-KR" sz="1400" dirty="0">
              <a:latin typeface="+mj-ea"/>
              <a:ea typeface="+mj-ea"/>
            </a:endParaRPr>
          </a:p>
          <a:p>
            <a:pPr marL="342900" indent="-342900">
              <a:lnSpc>
                <a:spcPct val="150000"/>
              </a:lnSpc>
              <a:buFont typeface="Calibri" panose="020F0502020204030204" pitchFamily="34" charset="0"/>
              <a:buChar char="→"/>
            </a:pPr>
            <a:endParaRPr lang="en-US" altLang="ko-KR" sz="1400" dirty="0" smtClean="0">
              <a:latin typeface="+mj-ea"/>
              <a:ea typeface="+mj-ea"/>
            </a:endParaRPr>
          </a:p>
        </p:txBody>
      </p:sp>
      <p:graphicFrame>
        <p:nvGraphicFramePr>
          <p:cNvPr id="2" name="표 1"/>
          <p:cNvGraphicFramePr>
            <a:graphicFrameLocks noGrp="1"/>
          </p:cNvGraphicFramePr>
          <p:nvPr>
            <p:extLst>
              <p:ext uri="{D42A27DB-BD31-4B8C-83A1-F6EECF244321}">
                <p14:modId xmlns:p14="http://schemas.microsoft.com/office/powerpoint/2010/main" val="4085083286"/>
              </p:ext>
            </p:extLst>
          </p:nvPr>
        </p:nvGraphicFramePr>
        <p:xfrm>
          <a:off x="1547664" y="2060848"/>
          <a:ext cx="5760640" cy="3389091"/>
        </p:xfrm>
        <a:graphic>
          <a:graphicData uri="http://schemas.openxmlformats.org/drawingml/2006/table">
            <a:tbl>
              <a:tblPr/>
              <a:tblGrid>
                <a:gridCol w="1008111"/>
                <a:gridCol w="1008112"/>
                <a:gridCol w="1368153"/>
                <a:gridCol w="1008112"/>
                <a:gridCol w="1368152"/>
              </a:tblGrid>
              <a:tr h="265697">
                <a:tc rowSpan="3">
                  <a:txBody>
                    <a:bodyPr/>
                    <a:lstStyle/>
                    <a:p>
                      <a:pPr algn="ctr" latinLnBrk="0"/>
                      <a:r>
                        <a:rPr lang="en-US" sz="1000" dirty="0">
                          <a:effectLst/>
                        </a:rPr>
                        <a:t>Level</a:t>
                      </a:r>
                    </a:p>
                  </a:txBody>
                  <a:tcPr marL="16334" marR="16334" marT="54446" marB="544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rowSpan="2" gridSpan="2">
                  <a:txBody>
                    <a:bodyPr/>
                    <a:lstStyle/>
                    <a:p>
                      <a:pPr algn="ctr" latinLnBrk="0"/>
                      <a:r>
                        <a:rPr lang="en-US" sz="1000" dirty="0">
                          <a:effectLst/>
                        </a:rPr>
                        <a:t>FLOOR LIFE</a:t>
                      </a:r>
                    </a:p>
                  </a:txBody>
                  <a:tcPr marL="16334" marR="16334" marT="54446" marB="544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rowSpan="2" hMerge="1">
                  <a:txBody>
                    <a:bodyPr/>
                    <a:lstStyle/>
                    <a:p>
                      <a:pPr latinLnBrk="1"/>
                      <a:endParaRPr lang="ko-KR" altLang="en-US"/>
                    </a:p>
                  </a:txBody>
                  <a:tcPr/>
                </a:tc>
                <a:tc gridSpan="2">
                  <a:txBody>
                    <a:bodyPr/>
                    <a:lstStyle/>
                    <a:p>
                      <a:pPr algn="ctr" latinLnBrk="0"/>
                      <a:r>
                        <a:rPr lang="en-US" sz="1000" dirty="0">
                          <a:effectLst/>
                        </a:rPr>
                        <a:t>SOAK REQUIREMENTS</a:t>
                      </a:r>
                    </a:p>
                  </a:txBody>
                  <a:tcPr marL="16334" marR="16334" marT="54446" marB="544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hMerge="1">
                  <a:txBody>
                    <a:bodyPr/>
                    <a:lstStyle/>
                    <a:p>
                      <a:pPr latinLnBrk="1"/>
                      <a:endParaRPr lang="ko-KR" altLang="en-US"/>
                    </a:p>
                  </a:txBody>
                  <a:tcPr/>
                </a:tc>
              </a:tr>
              <a:tr h="265697">
                <a:tc vMerge="1">
                  <a:txBody>
                    <a:bodyPr/>
                    <a:lstStyle/>
                    <a:p>
                      <a:pPr latinLnBrk="1"/>
                      <a:endParaRPr lang="ko-KR" altLang="en-US"/>
                    </a:p>
                  </a:txBody>
                  <a:tcPr/>
                </a:tc>
                <a:tc gridSpan="2" vMerge="1">
                  <a:txBody>
                    <a:bodyPr/>
                    <a:lstStyle/>
                    <a:p>
                      <a:pPr latinLnBrk="1"/>
                      <a:endParaRPr lang="ko-KR" altLang="en-US"/>
                    </a:p>
                  </a:txBody>
                  <a:tcPr/>
                </a:tc>
                <a:tc hMerge="1" vMerge="1">
                  <a:txBody>
                    <a:bodyPr/>
                    <a:lstStyle/>
                    <a:p>
                      <a:pPr latinLnBrk="1"/>
                      <a:endParaRPr lang="ko-KR" altLang="en-US"/>
                    </a:p>
                  </a:txBody>
                  <a:tcPr/>
                </a:tc>
                <a:tc gridSpan="2">
                  <a:txBody>
                    <a:bodyPr/>
                    <a:lstStyle/>
                    <a:p>
                      <a:pPr algn="ctr" latinLnBrk="0"/>
                      <a:r>
                        <a:rPr lang="en-US" sz="1000" dirty="0">
                          <a:effectLst/>
                        </a:rPr>
                        <a:t>STANDARD</a:t>
                      </a:r>
                    </a:p>
                  </a:txBody>
                  <a:tcPr marL="16334" marR="16334" marT="54446" marB="544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hMerge="1">
                  <a:txBody>
                    <a:bodyPr/>
                    <a:lstStyle/>
                    <a:p>
                      <a:pPr latinLnBrk="1"/>
                      <a:endParaRPr lang="ko-KR" altLang="en-US"/>
                    </a:p>
                  </a:txBody>
                  <a:tcPr/>
                </a:tc>
              </a:tr>
              <a:tr h="265697">
                <a:tc vMerge="1">
                  <a:txBody>
                    <a:bodyPr/>
                    <a:lstStyle/>
                    <a:p>
                      <a:pPr latinLnBrk="1"/>
                      <a:endParaRPr lang="ko-KR" altLang="en-US"/>
                    </a:p>
                  </a:txBody>
                  <a:tcPr/>
                </a:tc>
                <a:tc>
                  <a:txBody>
                    <a:bodyPr/>
                    <a:lstStyle/>
                    <a:p>
                      <a:pPr algn="ctr" latinLnBrk="0"/>
                      <a:r>
                        <a:rPr lang="en-US" sz="1000" dirty="0">
                          <a:effectLst/>
                        </a:rPr>
                        <a:t>TIME</a:t>
                      </a:r>
                    </a:p>
                  </a:txBody>
                  <a:tcPr marL="16334" marR="16334" marT="54446" marB="544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000" dirty="0">
                          <a:effectLst/>
                        </a:rPr>
                        <a:t>CONDITION</a:t>
                      </a:r>
                    </a:p>
                  </a:txBody>
                  <a:tcPr marL="16334" marR="16334" marT="54446" marB="544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000" dirty="0">
                          <a:effectLst/>
                        </a:rPr>
                        <a:t>TIME (hours)</a:t>
                      </a:r>
                    </a:p>
                  </a:txBody>
                  <a:tcPr marL="16334" marR="16334" marT="54446" marB="544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000" dirty="0">
                          <a:effectLst/>
                        </a:rPr>
                        <a:t>CONDITION</a:t>
                      </a:r>
                    </a:p>
                  </a:txBody>
                  <a:tcPr marL="16334" marR="16334" marT="54446" marB="544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324000">
                <a:tc>
                  <a:txBody>
                    <a:bodyPr/>
                    <a:lstStyle/>
                    <a:p>
                      <a:pPr algn="ctr" latinLnBrk="0"/>
                      <a:r>
                        <a:rPr lang="en-US" altLang="ko-KR" sz="1000" dirty="0">
                          <a:effectLst/>
                        </a:rPr>
                        <a:t>1</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Unlimited</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≤30 °C / 85 %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000">
                          <a:effectLst/>
                        </a:rPr>
                        <a:t>168 +5 / -0</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85 °C / 85 %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000">
                <a:tc>
                  <a:txBody>
                    <a:bodyPr/>
                    <a:lstStyle/>
                    <a:p>
                      <a:pPr algn="ctr" latinLnBrk="0"/>
                      <a:r>
                        <a:rPr lang="en-US" altLang="ko-KR" sz="1000">
                          <a:effectLst/>
                        </a:rPr>
                        <a:t>2</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1 year</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000" dirty="0">
                          <a:effectLst/>
                        </a:rPr>
                        <a:t>168 +5 / -0</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85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000">
                <a:tc>
                  <a:txBody>
                    <a:bodyPr/>
                    <a:lstStyle/>
                    <a:p>
                      <a:pPr algn="ctr" latinLnBrk="0"/>
                      <a:r>
                        <a:rPr lang="en-US" sz="1000">
                          <a:effectLst/>
                        </a:rPr>
                        <a:t>2a</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4 weeks</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000" dirty="0">
                          <a:effectLst/>
                        </a:rPr>
                        <a:t>696 +5 / -0</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000">
                <a:tc>
                  <a:txBody>
                    <a:bodyPr/>
                    <a:lstStyle/>
                    <a:p>
                      <a:pPr algn="ctr" latinLnBrk="0"/>
                      <a:r>
                        <a:rPr lang="en-US" altLang="ko-KR" sz="1000">
                          <a:effectLst/>
                        </a:rPr>
                        <a:t>3</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168 hours</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000" dirty="0">
                          <a:effectLst/>
                        </a:rPr>
                        <a:t>192 +5 / -0</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000">
                <a:tc>
                  <a:txBody>
                    <a:bodyPr/>
                    <a:lstStyle/>
                    <a:p>
                      <a:pPr algn="ctr" latinLnBrk="0"/>
                      <a:r>
                        <a:rPr lang="en-US" altLang="ko-KR" sz="1000">
                          <a:effectLst/>
                        </a:rPr>
                        <a:t>4</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72 hours</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000" dirty="0">
                          <a:effectLst/>
                        </a:rPr>
                        <a:t>96 +2 / -0</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000">
                <a:tc>
                  <a:txBody>
                    <a:bodyPr/>
                    <a:lstStyle/>
                    <a:p>
                      <a:pPr algn="ctr" latinLnBrk="0"/>
                      <a:r>
                        <a:rPr lang="en-US" altLang="ko-KR" sz="1000">
                          <a:effectLst/>
                        </a:rPr>
                        <a:t>5</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48 hours</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000" dirty="0">
                          <a:effectLst/>
                        </a:rPr>
                        <a:t>72 +2 / -0</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000">
                <a:tc>
                  <a:txBody>
                    <a:bodyPr/>
                    <a:lstStyle/>
                    <a:p>
                      <a:pPr algn="ctr" latinLnBrk="0"/>
                      <a:r>
                        <a:rPr lang="en-US" sz="1000" dirty="0">
                          <a:effectLst/>
                        </a:rPr>
                        <a:t>5a</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24 hours</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000" dirty="0">
                          <a:effectLst/>
                        </a:rPr>
                        <a:t>48 +2 / -0</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000">
                <a:tc>
                  <a:txBody>
                    <a:bodyPr/>
                    <a:lstStyle/>
                    <a:p>
                      <a:pPr algn="ctr" latinLnBrk="0"/>
                      <a:r>
                        <a:rPr lang="en-US" altLang="ko-KR" sz="1000" dirty="0">
                          <a:effectLst/>
                        </a:rPr>
                        <a:t>6</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Time on Label</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a:effectLst/>
                        </a:rPr>
                        <a:t>≤30 °C / 60 %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TOL</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000" dirty="0">
                          <a:effectLst/>
                        </a:rPr>
                        <a:t>30°C / 60% R.H</a:t>
                      </a:r>
                    </a:p>
                  </a:txBody>
                  <a:tcPr marL="65335" marR="65335" marT="65335" marB="653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899592" y="5517232"/>
            <a:ext cx="8136904" cy="430887"/>
          </a:xfrm>
          <a:prstGeom prst="rect">
            <a:avLst/>
          </a:prstGeom>
          <a:noFill/>
        </p:spPr>
        <p:txBody>
          <a:bodyPr wrap="square" rtlCol="0">
            <a:spAutoFit/>
          </a:bodyPr>
          <a:lstStyle/>
          <a:p>
            <a:r>
              <a:rPr lang="en-US" altLang="ko-KR" sz="1100" dirty="0" smtClean="0"/>
              <a:t>※ SOAK REQUIREMENTS :  Package</a:t>
            </a:r>
            <a:r>
              <a:rPr lang="ko-KR" altLang="en-US" sz="1100" dirty="0" smtClean="0"/>
              <a:t>를 </a:t>
            </a:r>
            <a:r>
              <a:rPr lang="en-US" altLang="ko-KR" sz="1100" dirty="0" smtClean="0"/>
              <a:t>TH Chamber</a:t>
            </a:r>
            <a:r>
              <a:rPr lang="ko-KR" altLang="en-US" sz="1100" dirty="0" smtClean="0"/>
              <a:t>에 주어진 조건의 환경에 노출하여 수분을 </a:t>
            </a:r>
            <a:r>
              <a:rPr lang="ko-KR" altLang="en-US" sz="1100" dirty="0" err="1" smtClean="0"/>
              <a:t>흡습하는</a:t>
            </a:r>
            <a:r>
              <a:rPr lang="ko-KR" altLang="en-US" sz="1100" dirty="0" smtClean="0"/>
              <a:t> 과정</a:t>
            </a:r>
            <a:r>
              <a:rPr lang="en-US" altLang="ko-KR" sz="1100" dirty="0" smtClean="0"/>
              <a:t>.</a:t>
            </a:r>
          </a:p>
          <a:p>
            <a:r>
              <a:rPr lang="en-US" altLang="ko-KR" sz="1100" dirty="0"/>
              <a:t>※ </a:t>
            </a:r>
            <a:r>
              <a:rPr lang="en-US" altLang="ko-KR" sz="1100" dirty="0" smtClean="0"/>
              <a:t>FLOOR LIFE : SOAK REQUIRMENT</a:t>
            </a:r>
            <a:r>
              <a:rPr lang="ko-KR" altLang="en-US" sz="1100" dirty="0" smtClean="0"/>
              <a:t>를 거친 </a:t>
            </a:r>
            <a:r>
              <a:rPr lang="en-US" altLang="ko-KR" sz="1100" dirty="0" smtClean="0"/>
              <a:t>Package</a:t>
            </a:r>
            <a:r>
              <a:rPr lang="ko-KR" altLang="en-US" sz="1100" dirty="0" smtClean="0"/>
              <a:t>가 불량이 아니라면 주어진 환경 조건 안에 표면실장을 진행하여야 하는 보증 기간</a:t>
            </a:r>
            <a:endParaRPr lang="ko-KR" altLang="en-US" sz="1100" dirty="0"/>
          </a:p>
        </p:txBody>
      </p:sp>
    </p:spTree>
    <p:extLst>
      <p:ext uri="{BB962C8B-B14F-4D97-AF65-F5344CB8AC3E}">
        <p14:creationId xmlns:p14="http://schemas.microsoft.com/office/powerpoint/2010/main" val="604293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13</a:t>
            </a:fld>
            <a:endParaRPr lang="ko-KR" altLang="en-US" sz="1050" dirty="0">
              <a:solidFill>
                <a:prstClr val="black">
                  <a:tint val="75000"/>
                </a:prstClr>
              </a:solidFill>
            </a:endParaRPr>
          </a:p>
        </p:txBody>
      </p:sp>
      <p:sp>
        <p:nvSpPr>
          <p:cNvPr id="7" name="TextBox 6"/>
          <p:cNvSpPr txBox="1"/>
          <p:nvPr/>
        </p:nvSpPr>
        <p:spPr>
          <a:xfrm>
            <a:off x="395536" y="548680"/>
            <a:ext cx="8568952" cy="4201150"/>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4.1.3. THB (Temperature, Humidity, Bias Test)</a:t>
            </a:r>
          </a:p>
          <a:p>
            <a:pPr marL="377825" indent="-201613">
              <a:lnSpc>
                <a:spcPct val="150000"/>
              </a:lnSpc>
              <a:buFont typeface="Wingdings" panose="05000000000000000000" pitchFamily="2" charset="2"/>
              <a:buChar char="§"/>
            </a:pPr>
            <a:r>
              <a:rPr lang="ko-KR" altLang="en-US" sz="1400" dirty="0" smtClean="0">
                <a:latin typeface="+mj-ea"/>
                <a:ea typeface="+mj-ea"/>
              </a:rPr>
              <a:t>금속 부식</a:t>
            </a:r>
            <a:r>
              <a:rPr lang="en-US" altLang="ko-KR" sz="1400" dirty="0" smtClean="0">
                <a:latin typeface="+mj-ea"/>
                <a:ea typeface="+mj-ea"/>
              </a:rPr>
              <a:t>, </a:t>
            </a:r>
            <a:r>
              <a:rPr lang="ko-KR" altLang="en-US" sz="1400" dirty="0" smtClean="0">
                <a:latin typeface="+mj-ea"/>
                <a:ea typeface="+mj-ea"/>
              </a:rPr>
              <a:t>특히 </a:t>
            </a:r>
            <a:r>
              <a:rPr lang="en-US" altLang="ko-KR" sz="1400" dirty="0" smtClean="0">
                <a:latin typeface="+mj-ea"/>
                <a:ea typeface="+mj-ea"/>
              </a:rPr>
              <a:t>Die metallization</a:t>
            </a:r>
            <a:r>
              <a:rPr lang="ko-KR" altLang="en-US" sz="1400" dirty="0" smtClean="0">
                <a:latin typeface="+mj-ea"/>
                <a:ea typeface="+mj-ea"/>
              </a:rPr>
              <a:t>에서 발생하는 부식을 가속하기 위한 </a:t>
            </a:r>
            <a:r>
              <a:rPr lang="en-US" altLang="ko-KR" sz="1400" dirty="0" smtClean="0">
                <a:latin typeface="+mj-ea"/>
                <a:ea typeface="+mj-ea"/>
              </a:rPr>
              <a:t>TEST</a:t>
            </a:r>
          </a:p>
          <a:p>
            <a:pPr marL="377825" indent="-201613">
              <a:lnSpc>
                <a:spcPct val="150000"/>
              </a:lnSpc>
              <a:buFont typeface="Wingdings" panose="05000000000000000000" pitchFamily="2" charset="2"/>
              <a:buChar char="§"/>
            </a:pPr>
            <a:r>
              <a:rPr lang="ko-KR" altLang="en-US" sz="1400" dirty="0" smtClean="0">
                <a:latin typeface="+mj-ea"/>
                <a:ea typeface="+mj-ea"/>
              </a:rPr>
              <a:t>실제 </a:t>
            </a:r>
            <a:r>
              <a:rPr lang="en-US" altLang="ko-KR" sz="1400" dirty="0" smtClean="0">
                <a:latin typeface="+mj-ea"/>
                <a:ea typeface="+mj-ea"/>
              </a:rPr>
              <a:t>Field</a:t>
            </a:r>
            <a:r>
              <a:rPr lang="ko-KR" altLang="en-US" sz="1400" dirty="0" smtClean="0">
                <a:latin typeface="+mj-ea"/>
                <a:ea typeface="+mj-ea"/>
              </a:rPr>
              <a:t> 환경에서의 수명을 모사하고</a:t>
            </a:r>
            <a:r>
              <a:rPr lang="en-US" altLang="ko-KR" sz="1400" dirty="0" smtClean="0">
                <a:latin typeface="+mj-ea"/>
                <a:ea typeface="+mj-ea"/>
              </a:rPr>
              <a:t>, </a:t>
            </a:r>
            <a:r>
              <a:rPr lang="ko-KR" altLang="en-US" sz="1400" dirty="0" smtClean="0">
                <a:latin typeface="+mj-ea"/>
                <a:ea typeface="+mj-ea"/>
              </a:rPr>
              <a:t>전위차에 의한 부</a:t>
            </a:r>
            <a:r>
              <a:rPr lang="ko-KR" altLang="en-US" sz="1400" dirty="0">
                <a:latin typeface="+mj-ea"/>
                <a:ea typeface="+mj-ea"/>
              </a:rPr>
              <a:t>식</a:t>
            </a:r>
            <a:r>
              <a:rPr lang="ko-KR" altLang="en-US" sz="1400" dirty="0" smtClean="0">
                <a:latin typeface="+mj-ea"/>
                <a:ea typeface="+mj-ea"/>
              </a:rPr>
              <a:t>을 유도하기 위해서 </a:t>
            </a:r>
            <a:r>
              <a:rPr lang="en-US" altLang="ko-KR" sz="1400" dirty="0" smtClean="0">
                <a:latin typeface="+mj-ea"/>
                <a:ea typeface="+mj-ea"/>
              </a:rPr>
              <a:t>bias(VCC max) </a:t>
            </a:r>
            <a:r>
              <a:rPr lang="ko-KR" altLang="en-US" sz="1400" dirty="0" smtClean="0">
                <a:latin typeface="+mj-ea"/>
                <a:ea typeface="+mj-ea"/>
              </a:rPr>
              <a:t>인가 </a:t>
            </a:r>
            <a:endParaRPr lang="en-US" altLang="ko-KR" sz="1400" dirty="0" smtClean="0">
              <a:latin typeface="+mj-ea"/>
              <a:ea typeface="+mj-ea"/>
            </a:endParaRPr>
          </a:p>
          <a:p>
            <a:pPr lvl="0" fontAlgn="base">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marL="171450" lvl="0" indent="-171450" fontAlgn="base">
              <a:lnSpc>
                <a:spcPct val="150000"/>
              </a:lnSpc>
              <a:spcBef>
                <a:spcPct val="0"/>
              </a:spcBef>
              <a:spcAft>
                <a:spcPct val="0"/>
              </a:spcAft>
              <a:buFont typeface="맑은 고딕" panose="020B0503020000020004" pitchFamily="50" charset="-127"/>
              <a:buChar char="▶"/>
            </a:pPr>
            <a:r>
              <a:rPr kumimoji="1" lang="ko-KR" altLang="ko-KR" sz="1200" b="1" dirty="0" smtClean="0">
                <a:solidFill>
                  <a:srgbClr val="EB7000"/>
                </a:solidFill>
                <a:latin typeface="+mj-ea"/>
                <a:ea typeface="+mj-ea"/>
                <a:cs typeface="굴림" pitchFamily="50" charset="-127"/>
              </a:rPr>
              <a:t>Summary </a:t>
            </a:r>
            <a:r>
              <a:rPr kumimoji="1" lang="ko-KR" altLang="ko-KR" sz="1200" b="1" dirty="0">
                <a:solidFill>
                  <a:srgbClr val="EB7000"/>
                </a:solidFill>
                <a:latin typeface="+mj-ea"/>
                <a:ea typeface="+mj-ea"/>
                <a:cs typeface="굴림" pitchFamily="50" charset="-127"/>
              </a:rPr>
              <a:t>of THB conditions</a:t>
            </a: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lang="en-US" altLang="ko-KR" sz="1400" b="1" dirty="0" smtClean="0">
              <a:solidFill>
                <a:srgbClr val="EB7000"/>
              </a:solidFill>
              <a:latin typeface="+mj-ea"/>
              <a:ea typeface="+mj-ea"/>
            </a:endParaRPr>
          </a:p>
          <a:p>
            <a:pPr lvl="0" eaLnBrk="0" fontAlgn="base" latinLnBrk="0" hangingPunct="0">
              <a:lnSpc>
                <a:spcPct val="150000"/>
              </a:lnSpc>
              <a:spcBef>
                <a:spcPct val="0"/>
              </a:spcBef>
              <a:spcAft>
                <a:spcPct val="0"/>
              </a:spcAft>
            </a:pPr>
            <a:endParaRPr lang="en-US" altLang="ko-KR" sz="1400" b="1" dirty="0" smtClean="0">
              <a:solidFill>
                <a:srgbClr val="EB7000"/>
              </a:solidFill>
              <a:latin typeface="+mj-ea"/>
              <a:ea typeface="+mj-ea"/>
            </a:endParaRPr>
          </a:p>
          <a:p>
            <a:pPr marL="285750" lvl="0" indent="-285750" eaLnBrk="0" fontAlgn="base" latinLnBrk="0" hangingPunct="0">
              <a:lnSpc>
                <a:spcPct val="150000"/>
              </a:lnSpc>
              <a:spcBef>
                <a:spcPct val="0"/>
              </a:spcBef>
              <a:spcAft>
                <a:spcPct val="0"/>
              </a:spcAft>
              <a:buFont typeface="맑은 고딕" panose="020B0503020000020004" pitchFamily="50" charset="-127"/>
              <a:buChar char="▶"/>
            </a:pPr>
            <a:endParaRPr kumimoji="1" lang="en-US" altLang="ko-KR" sz="1200" b="1" dirty="0" smtClean="0">
              <a:solidFill>
                <a:srgbClr val="EB7000"/>
              </a:solidFill>
              <a:latin typeface="+mj-ea"/>
              <a:ea typeface="+mj-ea"/>
              <a:cs typeface="굴림" pitchFamily="50" charset="-127"/>
            </a:endParaRPr>
          </a:p>
          <a:p>
            <a:pPr marL="285750" lvl="0" indent="-285750" eaLnBrk="0" fontAlgn="base" latinLnBrk="0" hangingPunct="0">
              <a:lnSpc>
                <a:spcPct val="150000"/>
              </a:lnSpc>
              <a:spcBef>
                <a:spcPct val="0"/>
              </a:spcBef>
              <a:spcAft>
                <a:spcPct val="0"/>
              </a:spcAft>
              <a:buFont typeface="맑은 고딕" panose="020B0503020000020004" pitchFamily="50" charset="-127"/>
              <a:buChar char="▶"/>
            </a:pPr>
            <a:r>
              <a:rPr kumimoji="1" lang="en-US" altLang="ko-KR" sz="1200" b="1" dirty="0" smtClean="0">
                <a:solidFill>
                  <a:srgbClr val="EB7000"/>
                </a:solidFill>
                <a:latin typeface="+mj-ea"/>
                <a:ea typeface="+mj-ea"/>
                <a:cs typeface="굴림" pitchFamily="50" charset="-127"/>
              </a:rPr>
              <a:t>THB </a:t>
            </a:r>
            <a:r>
              <a:rPr kumimoji="1" lang="ko-KR" altLang="en-US" sz="1200" b="1" dirty="0" smtClean="0">
                <a:solidFill>
                  <a:srgbClr val="EB7000"/>
                </a:solidFill>
                <a:latin typeface="+mj-ea"/>
                <a:ea typeface="+mj-ea"/>
                <a:cs typeface="굴림" pitchFamily="50" charset="-127"/>
              </a:rPr>
              <a:t>불량 </a:t>
            </a:r>
            <a:r>
              <a:rPr kumimoji="1" lang="en-US" altLang="ko-KR" sz="1200" b="1" dirty="0" smtClean="0">
                <a:solidFill>
                  <a:srgbClr val="EB7000"/>
                </a:solidFill>
                <a:latin typeface="+mj-ea"/>
                <a:ea typeface="+mj-ea"/>
                <a:cs typeface="굴림" pitchFamily="50" charset="-127"/>
              </a:rPr>
              <a:t>mechanisms</a:t>
            </a:r>
          </a:p>
          <a:p>
            <a:pPr lvl="0" eaLnBrk="0" fontAlgn="base" latinLnBrk="0" hangingPunct="0">
              <a:lnSpc>
                <a:spcPct val="150000"/>
              </a:lnSpc>
              <a:spcBef>
                <a:spcPct val="0"/>
              </a:spcBef>
              <a:spcAft>
                <a:spcPct val="0"/>
              </a:spcAft>
            </a:pPr>
            <a:endParaRPr kumimoji="1" lang="en-US" altLang="ko-KR" sz="1400" b="1" dirty="0" smtClean="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4059193165"/>
              </p:ext>
            </p:extLst>
          </p:nvPr>
        </p:nvGraphicFramePr>
        <p:xfrm>
          <a:off x="787388" y="2276872"/>
          <a:ext cx="6160876" cy="720852"/>
        </p:xfrm>
        <a:graphic>
          <a:graphicData uri="http://schemas.openxmlformats.org/drawingml/2006/table">
            <a:tbl>
              <a:tblPr/>
              <a:tblGrid>
                <a:gridCol w="2056420"/>
                <a:gridCol w="2088232"/>
                <a:gridCol w="2016224"/>
              </a:tblGrid>
              <a:tr h="332314">
                <a:tc>
                  <a:txBody>
                    <a:bodyPr/>
                    <a:lstStyle/>
                    <a:p>
                      <a:pPr algn="ctr" latinLnBrk="0"/>
                      <a:r>
                        <a:rPr lang="en-US" sz="1100" dirty="0">
                          <a:effectLst/>
                        </a:rPr>
                        <a:t>Temperature </a:t>
                      </a:r>
                      <a:r>
                        <a:rPr lang="en-US" sz="1100" dirty="0" smtClean="0">
                          <a:effectLst/>
                        </a:rPr>
                        <a:t>(</a:t>
                      </a:r>
                      <a:r>
                        <a:rPr lang="en-US" sz="1100" dirty="0">
                          <a:effectLst/>
                        </a:rPr>
                        <a:t>dry bulb °C)</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Relative </a:t>
                      </a:r>
                      <a:r>
                        <a:rPr lang="en-US" sz="1100" dirty="0" smtClean="0">
                          <a:effectLst/>
                        </a:rPr>
                        <a:t>Humidity (% </a:t>
                      </a:r>
                      <a:r>
                        <a:rPr lang="en-US" sz="1100" dirty="0">
                          <a:effectLst/>
                        </a:rPr>
                        <a:t>R.H)</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Duration (hours)</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286058">
                <a:tc>
                  <a:txBody>
                    <a:bodyPr/>
                    <a:lstStyle/>
                    <a:p>
                      <a:pPr algn="ctr" latinLnBrk="0"/>
                      <a:r>
                        <a:rPr lang="en-US" altLang="ko-KR" sz="1100" dirty="0">
                          <a:effectLst/>
                        </a:rPr>
                        <a:t>85 ± 2</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85 ± 5</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1000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027" name="Picture 3" descr="THB 불량 메커니즘 이미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944455"/>
            <a:ext cx="5400601" cy="229285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0" name="Picture 2" descr="https://blogfiles.pstatic.net/20160612_175/namgoocha_14657335470203HBLC_JPEG/061216_1212_Agm8.jpg?type=w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5796" y="3789040"/>
            <a:ext cx="2930921" cy="243533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종류 </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환경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8079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14</a:t>
            </a:fld>
            <a:endParaRPr lang="ko-KR" altLang="en-US" sz="1050" dirty="0">
              <a:solidFill>
                <a:prstClr val="black">
                  <a:tint val="75000"/>
                </a:prstClr>
              </a:solidFill>
            </a:endParaRPr>
          </a:p>
        </p:txBody>
      </p:sp>
      <p:sp>
        <p:nvSpPr>
          <p:cNvPr id="7" name="TextBox 6"/>
          <p:cNvSpPr txBox="1"/>
          <p:nvPr/>
        </p:nvSpPr>
        <p:spPr>
          <a:xfrm>
            <a:off x="395536" y="548680"/>
            <a:ext cx="8136904" cy="5586145"/>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4.1.4. HAST (Highly Accelerated Stress Test)</a:t>
            </a:r>
          </a:p>
          <a:p>
            <a:pPr marL="342900" indent="-166688">
              <a:lnSpc>
                <a:spcPct val="150000"/>
              </a:lnSpc>
              <a:buFont typeface="Wingdings" panose="05000000000000000000" pitchFamily="2" charset="2"/>
              <a:buChar char="§"/>
            </a:pPr>
            <a:r>
              <a:rPr lang="en-US" altLang="ko-KR" sz="1400" dirty="0" smtClean="0">
                <a:latin typeface="+mj-ea"/>
                <a:ea typeface="+mj-ea"/>
              </a:rPr>
              <a:t>THB TEST</a:t>
            </a:r>
            <a:r>
              <a:rPr lang="ko-KR" altLang="en-US" sz="1400" dirty="0" smtClean="0">
                <a:latin typeface="+mj-ea"/>
                <a:ea typeface="+mj-ea"/>
              </a:rPr>
              <a:t>의 긴 시험시간을 보완하기 위해서 개발된 </a:t>
            </a:r>
            <a:r>
              <a:rPr lang="en-US" altLang="ko-KR" sz="1400" dirty="0" smtClean="0">
                <a:latin typeface="+mj-ea"/>
                <a:ea typeface="+mj-ea"/>
              </a:rPr>
              <a:t>TEST</a:t>
            </a:r>
          </a:p>
          <a:p>
            <a:pPr marL="285750" indent="-285750" eaLnBrk="0" fontAlgn="base" latinLnBrk="0" hangingPunct="0">
              <a:lnSpc>
                <a:spcPct val="150000"/>
              </a:lnSpc>
              <a:spcBef>
                <a:spcPct val="0"/>
              </a:spcBef>
              <a:spcAft>
                <a:spcPct val="0"/>
              </a:spcAft>
              <a:buFont typeface="맑은 고딕" panose="020B0503020000020004" pitchFamily="50" charset="-127"/>
              <a:buChar char="▶"/>
            </a:pPr>
            <a:endParaRPr kumimoji="1" lang="en-US" altLang="ko-KR" sz="1200" b="1" dirty="0" smtClean="0">
              <a:solidFill>
                <a:srgbClr val="EB7000"/>
              </a:solidFill>
              <a:latin typeface="+mj-ea"/>
              <a:cs typeface="굴림" pitchFamily="50" charset="-127"/>
            </a:endParaRPr>
          </a:p>
          <a:p>
            <a:pPr marL="285750" indent="-285750" eaLnBrk="0" fontAlgn="base" latinLnBrk="0" hangingPunct="0">
              <a:lnSpc>
                <a:spcPct val="150000"/>
              </a:lnSpc>
              <a:spcBef>
                <a:spcPct val="0"/>
              </a:spcBef>
              <a:spcAft>
                <a:spcPct val="0"/>
              </a:spcAft>
              <a:buFont typeface="맑은 고딕" panose="020B0503020000020004" pitchFamily="50" charset="-127"/>
              <a:buChar char="▶"/>
            </a:pPr>
            <a:r>
              <a:rPr kumimoji="1" lang="ko-KR" altLang="ko-KR" sz="1200" b="1" dirty="0" smtClean="0">
                <a:solidFill>
                  <a:srgbClr val="EB7000"/>
                </a:solidFill>
                <a:latin typeface="+mj-ea"/>
                <a:cs typeface="굴림" pitchFamily="50" charset="-127"/>
              </a:rPr>
              <a:t>Summary </a:t>
            </a:r>
            <a:r>
              <a:rPr kumimoji="1" lang="ko-KR" altLang="ko-KR" sz="1200" b="1" dirty="0">
                <a:solidFill>
                  <a:srgbClr val="EB7000"/>
                </a:solidFill>
                <a:latin typeface="+mj-ea"/>
                <a:cs typeface="굴림" pitchFamily="50" charset="-127"/>
              </a:rPr>
              <a:t>of </a:t>
            </a:r>
            <a:r>
              <a:rPr kumimoji="1" lang="en-US" altLang="ko-KR" sz="1200" b="1" dirty="0">
                <a:solidFill>
                  <a:srgbClr val="EB7000"/>
                </a:solidFill>
                <a:latin typeface="+mj-ea"/>
                <a:cs typeface="굴림" pitchFamily="50" charset="-127"/>
              </a:rPr>
              <a:t>HAST</a:t>
            </a:r>
            <a:r>
              <a:rPr kumimoji="1" lang="ko-KR" altLang="ko-KR" sz="1200" b="1" dirty="0">
                <a:solidFill>
                  <a:srgbClr val="EB7000"/>
                </a:solidFill>
                <a:latin typeface="+mj-ea"/>
                <a:cs typeface="굴림" pitchFamily="50" charset="-127"/>
              </a:rPr>
              <a:t> conditions</a:t>
            </a: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lang="en-US" altLang="ko-KR" sz="1400" b="1" dirty="0" smtClean="0">
              <a:solidFill>
                <a:srgbClr val="EB7000"/>
              </a:solidFill>
              <a:latin typeface="+mj-ea"/>
              <a:ea typeface="+mj-ea"/>
            </a:endParaRPr>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marL="285750" lvl="0" indent="-285750" eaLnBrk="0" fontAlgn="base" latinLnBrk="0" hangingPunct="0">
              <a:lnSpc>
                <a:spcPct val="150000"/>
              </a:lnSpc>
              <a:spcBef>
                <a:spcPct val="0"/>
              </a:spcBef>
              <a:spcAft>
                <a:spcPct val="0"/>
              </a:spcAft>
              <a:buFont typeface="맑은 고딕" panose="020B0503020000020004" pitchFamily="50" charset="-127"/>
              <a:buChar char="▶"/>
            </a:pPr>
            <a:endParaRPr kumimoji="1" lang="en-US" altLang="ko-KR" sz="1200" b="1" dirty="0" smtClean="0">
              <a:solidFill>
                <a:srgbClr val="EB7000"/>
              </a:solidFill>
              <a:latin typeface="+mj-ea"/>
              <a:ea typeface="+mj-ea"/>
              <a:cs typeface="굴림" pitchFamily="50" charset="-127"/>
            </a:endParaRPr>
          </a:p>
          <a:p>
            <a:pPr marL="285750" lvl="0" indent="-285750" eaLnBrk="0" fontAlgn="base" latinLnBrk="0" hangingPunct="0">
              <a:lnSpc>
                <a:spcPct val="150000"/>
              </a:lnSpc>
              <a:spcBef>
                <a:spcPct val="0"/>
              </a:spcBef>
              <a:spcAft>
                <a:spcPct val="0"/>
              </a:spcAft>
              <a:buFont typeface="맑은 고딕" panose="020B0503020000020004" pitchFamily="50" charset="-127"/>
              <a:buChar char="▶"/>
            </a:pPr>
            <a:endParaRPr kumimoji="1" lang="en-US" altLang="ko-KR" sz="1200" b="1" dirty="0" smtClean="0">
              <a:solidFill>
                <a:srgbClr val="EB7000"/>
              </a:solidFill>
              <a:latin typeface="+mj-ea"/>
              <a:ea typeface="+mj-ea"/>
              <a:cs typeface="굴림" pitchFamily="50" charset="-127"/>
            </a:endParaRPr>
          </a:p>
          <a:p>
            <a:pPr marL="285750" lvl="0" indent="-285750" eaLnBrk="0" fontAlgn="base" latinLnBrk="0" hangingPunct="0">
              <a:lnSpc>
                <a:spcPct val="150000"/>
              </a:lnSpc>
              <a:spcBef>
                <a:spcPct val="0"/>
              </a:spcBef>
              <a:spcAft>
                <a:spcPct val="0"/>
              </a:spcAft>
              <a:buFont typeface="맑은 고딕" panose="020B0503020000020004" pitchFamily="50" charset="-127"/>
              <a:buChar char="▶"/>
            </a:pPr>
            <a:r>
              <a:rPr kumimoji="1" lang="en-US" altLang="ko-KR" sz="1200" b="1" dirty="0" smtClean="0">
                <a:solidFill>
                  <a:srgbClr val="EB7000"/>
                </a:solidFill>
                <a:latin typeface="+mj-ea"/>
                <a:ea typeface="+mj-ea"/>
                <a:cs typeface="굴림" pitchFamily="50" charset="-127"/>
              </a:rPr>
              <a:t>Bias </a:t>
            </a:r>
            <a:r>
              <a:rPr kumimoji="1" lang="ko-KR" altLang="en-US" sz="1200" b="1" dirty="0" smtClean="0">
                <a:solidFill>
                  <a:srgbClr val="EB7000"/>
                </a:solidFill>
                <a:latin typeface="+mj-ea"/>
                <a:ea typeface="+mj-ea"/>
                <a:cs typeface="굴림" pitchFamily="50" charset="-127"/>
              </a:rPr>
              <a:t>조건 설정</a:t>
            </a:r>
            <a:endParaRPr kumimoji="1" lang="en-US" altLang="ko-KR" sz="1200" b="1" dirty="0" smtClean="0">
              <a:solidFill>
                <a:srgbClr val="EB7000"/>
              </a:solidFill>
              <a:latin typeface="+mj-ea"/>
              <a:ea typeface="+mj-ea"/>
              <a:cs typeface="굴림" pitchFamily="50" charset="-127"/>
            </a:endParaRPr>
          </a:p>
          <a:p>
            <a:pPr marL="363538" lvl="1" indent="-187325" eaLnBrk="0" fontAlgn="base" latinLnBrk="0" hangingPunct="0">
              <a:lnSpc>
                <a:spcPct val="150000"/>
              </a:lnSpc>
              <a:spcBef>
                <a:spcPct val="0"/>
              </a:spcBef>
              <a:spcAft>
                <a:spcPct val="0"/>
              </a:spcAft>
              <a:buFont typeface="Arial" panose="020B0604020202020204" pitchFamily="34" charset="0"/>
              <a:buChar char="•"/>
            </a:pPr>
            <a:r>
              <a:rPr lang="en-US" altLang="ko-KR" sz="1200" dirty="0"/>
              <a:t>Power </a:t>
            </a:r>
            <a:r>
              <a:rPr lang="en-US" altLang="ko-KR" sz="1200" dirty="0" smtClean="0"/>
              <a:t>loss</a:t>
            </a:r>
            <a:r>
              <a:rPr lang="ko-KR" altLang="en-US" sz="1200" dirty="0" smtClean="0"/>
              <a:t>를 최소화 </a:t>
            </a:r>
            <a:r>
              <a:rPr lang="ko-KR" altLang="en-US" sz="1200" dirty="0"/>
              <a:t>시켜서</a:t>
            </a:r>
            <a:r>
              <a:rPr lang="en-US" altLang="ko-KR" sz="1200" dirty="0"/>
              <a:t>, Die </a:t>
            </a:r>
            <a:r>
              <a:rPr lang="ko-KR" altLang="en-US" sz="1200" dirty="0"/>
              <a:t>표면에 수분이 머물 수 있도록 해야 </a:t>
            </a:r>
            <a:r>
              <a:rPr lang="ko-KR" altLang="en-US" sz="1200" dirty="0" smtClean="0"/>
              <a:t>한다</a:t>
            </a:r>
            <a:r>
              <a:rPr lang="en-US" altLang="ko-KR" sz="1200" dirty="0" smtClean="0"/>
              <a:t>.</a:t>
            </a:r>
          </a:p>
          <a:p>
            <a:pPr marL="363538" lvl="1" indent="-187325" eaLnBrk="0" fontAlgn="base" latinLnBrk="0" hangingPunct="0">
              <a:lnSpc>
                <a:spcPct val="150000"/>
              </a:lnSpc>
              <a:spcBef>
                <a:spcPct val="0"/>
              </a:spcBef>
              <a:spcAft>
                <a:spcPct val="0"/>
              </a:spcAft>
              <a:buFont typeface="Arial" panose="020B0604020202020204" pitchFamily="34" charset="0"/>
              <a:buChar char="•"/>
            </a:pPr>
            <a:r>
              <a:rPr lang="en-US" altLang="ko-KR" sz="1200" dirty="0"/>
              <a:t>Power </a:t>
            </a:r>
            <a:r>
              <a:rPr lang="en-US" altLang="ko-KR" sz="1200" dirty="0" smtClean="0"/>
              <a:t>loss</a:t>
            </a:r>
            <a:r>
              <a:rPr lang="ko-KR" altLang="en-US" sz="1200" dirty="0" smtClean="0"/>
              <a:t>를 </a:t>
            </a:r>
            <a:r>
              <a:rPr lang="ko-KR" altLang="en-US" sz="1200" dirty="0"/>
              <a:t>통제할 수 있는 범위 내에서 </a:t>
            </a:r>
            <a:r>
              <a:rPr lang="en-US" altLang="ko-KR" sz="1200" dirty="0"/>
              <a:t>Operating Voltage </a:t>
            </a:r>
            <a:r>
              <a:rPr lang="ko-KR" altLang="en-US" sz="1200" dirty="0"/>
              <a:t>수준을 최대화 한다</a:t>
            </a:r>
            <a:endParaRPr lang="en-US" altLang="ko-KR" sz="1200" dirty="0" smtClean="0"/>
          </a:p>
          <a:p>
            <a:pPr marL="363538" lvl="1" indent="-187325" eaLnBrk="0" fontAlgn="base" latinLnBrk="0" hangingPunct="0">
              <a:lnSpc>
                <a:spcPct val="150000"/>
              </a:lnSpc>
              <a:spcBef>
                <a:spcPct val="0"/>
              </a:spcBef>
              <a:spcAft>
                <a:spcPct val="0"/>
              </a:spcAft>
              <a:buFont typeface="Arial" panose="020B0604020202020204" pitchFamily="34" charset="0"/>
              <a:buChar char="•"/>
            </a:pPr>
            <a:r>
              <a:rPr lang="ko-KR" altLang="en-US" sz="1200" dirty="0" smtClean="0"/>
              <a:t>교차되는 </a:t>
            </a:r>
            <a:r>
              <a:rPr lang="ko-KR" altLang="en-US" sz="1200" dirty="0"/>
              <a:t>핀들은 가능하면 서로 반대되는 </a:t>
            </a:r>
            <a:r>
              <a:rPr lang="en-US" altLang="ko-KR" sz="1200" dirty="0"/>
              <a:t>bias (low voltage</a:t>
            </a:r>
            <a:r>
              <a:rPr lang="ko-KR" altLang="en-US" sz="1200" dirty="0"/>
              <a:t>와 </a:t>
            </a:r>
            <a:r>
              <a:rPr lang="en-US" altLang="ko-KR" sz="1200" dirty="0"/>
              <a:t>high voltage)</a:t>
            </a:r>
            <a:r>
              <a:rPr lang="ko-KR" altLang="en-US" sz="1200" dirty="0"/>
              <a:t>를 </a:t>
            </a:r>
            <a:r>
              <a:rPr lang="ko-KR" altLang="en-US" sz="1200" dirty="0" smtClean="0"/>
              <a:t>인가한다</a:t>
            </a:r>
            <a:r>
              <a:rPr lang="en-US" altLang="ko-KR" sz="1200" dirty="0"/>
              <a:t>.</a:t>
            </a:r>
            <a:endParaRPr kumimoji="1" lang="en-US" altLang="ko-KR" sz="1200" b="1" dirty="0" smtClean="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en-US" altLang="ko-KR" sz="1400" b="1" dirty="0" smtClean="0">
              <a:solidFill>
                <a:srgbClr val="EB7000"/>
              </a:solidFill>
              <a:latin typeface="+mj-ea"/>
              <a:ea typeface="+mj-ea"/>
              <a:cs typeface="굴림" pitchFamily="50" charset="-127"/>
            </a:endParaRPr>
          </a:p>
          <a:p>
            <a:pPr>
              <a:lnSpc>
                <a:spcPct val="150000"/>
              </a:lnSpc>
            </a:pPr>
            <a:r>
              <a:rPr lang="en-US" altLang="ko-KR" sz="1400" b="1" dirty="0" smtClean="0">
                <a:solidFill>
                  <a:schemeClr val="accent2"/>
                </a:solidFill>
                <a:latin typeface="+mj-ea"/>
              </a:rPr>
              <a:t> 4.1.3.1. </a:t>
            </a:r>
            <a:r>
              <a:rPr lang="en-US" altLang="ko-KR" sz="1400" b="1" dirty="0" err="1" smtClean="0">
                <a:solidFill>
                  <a:schemeClr val="accent2"/>
                </a:solidFill>
                <a:latin typeface="+mj-ea"/>
              </a:rPr>
              <a:t>uHAST</a:t>
            </a:r>
            <a:r>
              <a:rPr lang="en-US" altLang="ko-KR" sz="1400" b="1" dirty="0" smtClean="0">
                <a:solidFill>
                  <a:schemeClr val="accent2"/>
                </a:solidFill>
                <a:latin typeface="+mj-ea"/>
              </a:rPr>
              <a:t> (</a:t>
            </a:r>
            <a:r>
              <a:rPr lang="en-US" altLang="ko-KR" sz="1400" b="1" dirty="0" err="1" smtClean="0">
                <a:solidFill>
                  <a:schemeClr val="accent2"/>
                </a:solidFill>
                <a:latin typeface="+mj-ea"/>
              </a:rPr>
              <a:t>unBiased</a:t>
            </a:r>
            <a:r>
              <a:rPr lang="en-US" altLang="ko-KR" sz="1400" b="1" dirty="0" smtClean="0">
                <a:solidFill>
                  <a:schemeClr val="accent2"/>
                </a:solidFill>
                <a:latin typeface="+mj-ea"/>
              </a:rPr>
              <a:t> Highly </a:t>
            </a:r>
            <a:r>
              <a:rPr lang="en-US" altLang="ko-KR" sz="1400" b="1" dirty="0">
                <a:solidFill>
                  <a:schemeClr val="accent2"/>
                </a:solidFill>
                <a:latin typeface="+mj-ea"/>
              </a:rPr>
              <a:t>Accelerated Stress Test</a:t>
            </a:r>
            <a:r>
              <a:rPr lang="en-US" altLang="ko-KR" sz="1400" b="1" dirty="0" smtClean="0">
                <a:solidFill>
                  <a:schemeClr val="accent2"/>
                </a:solidFill>
                <a:latin typeface="+mj-ea"/>
              </a:rPr>
              <a:t>)</a:t>
            </a:r>
            <a:endParaRPr kumimoji="1" lang="en-US" altLang="ko-KR" sz="1400" b="1" dirty="0">
              <a:solidFill>
                <a:srgbClr val="EB7000"/>
              </a:solidFill>
              <a:latin typeface="+mj-ea"/>
              <a:ea typeface="+mj-ea"/>
              <a:cs typeface="굴림" pitchFamily="50" charset="-127"/>
            </a:endParaRPr>
          </a:p>
          <a:p>
            <a:pPr marL="342900" lvl="0" indent="-342900">
              <a:lnSpc>
                <a:spcPct val="150000"/>
              </a:lnSpc>
              <a:buFont typeface="Calibri" panose="020F0502020204030204" pitchFamily="34" charset="0"/>
              <a:buChar char="→"/>
            </a:pPr>
            <a:r>
              <a:rPr lang="en-US" altLang="ko-KR" sz="1400" dirty="0" smtClean="0">
                <a:solidFill>
                  <a:prstClr val="black"/>
                </a:solidFill>
                <a:latin typeface="맑은 고딕"/>
              </a:rPr>
              <a:t>Bias</a:t>
            </a:r>
            <a:r>
              <a:rPr lang="ko-KR" altLang="en-US" sz="1400" dirty="0" smtClean="0">
                <a:solidFill>
                  <a:prstClr val="black"/>
                </a:solidFill>
                <a:latin typeface="맑은 고딕"/>
              </a:rPr>
              <a:t>를 인가하지 </a:t>
            </a:r>
            <a:r>
              <a:rPr lang="ko-KR" altLang="en-US" sz="1400" dirty="0">
                <a:solidFill>
                  <a:prstClr val="black"/>
                </a:solidFill>
                <a:latin typeface="맑은 고딕"/>
              </a:rPr>
              <a:t>않</a:t>
            </a:r>
            <a:r>
              <a:rPr lang="ko-KR" altLang="en-US" sz="1400" dirty="0" smtClean="0">
                <a:solidFill>
                  <a:prstClr val="black"/>
                </a:solidFill>
                <a:latin typeface="맑은 고딕"/>
              </a:rPr>
              <a:t>고 진행하는 </a:t>
            </a:r>
            <a:r>
              <a:rPr lang="en-US" altLang="ko-KR" sz="1400" dirty="0" smtClean="0">
                <a:solidFill>
                  <a:prstClr val="black"/>
                </a:solidFill>
                <a:latin typeface="맑은 고딕"/>
              </a:rPr>
              <a:t>HAST</a:t>
            </a:r>
            <a:endParaRPr lang="en-US" altLang="ko-KR" sz="1400" dirty="0">
              <a:solidFill>
                <a:prstClr val="black"/>
              </a:solidFill>
              <a:latin typeface="맑은 고딕"/>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graphicFrame>
        <p:nvGraphicFramePr>
          <p:cNvPr id="4" name="표 3"/>
          <p:cNvGraphicFramePr>
            <a:graphicFrameLocks noGrp="1"/>
          </p:cNvGraphicFramePr>
          <p:nvPr>
            <p:extLst>
              <p:ext uri="{D42A27DB-BD31-4B8C-83A1-F6EECF244321}">
                <p14:modId xmlns:p14="http://schemas.microsoft.com/office/powerpoint/2010/main" val="959721906"/>
              </p:ext>
            </p:extLst>
          </p:nvPr>
        </p:nvGraphicFramePr>
        <p:xfrm>
          <a:off x="971600" y="2027019"/>
          <a:ext cx="5544615" cy="1290637"/>
        </p:xfrm>
        <a:graphic>
          <a:graphicData uri="http://schemas.openxmlformats.org/drawingml/2006/table">
            <a:tbl>
              <a:tblPr/>
              <a:tblGrid>
                <a:gridCol w="493330"/>
                <a:gridCol w="1127615"/>
                <a:gridCol w="1259374"/>
                <a:gridCol w="1296144"/>
                <a:gridCol w="1368152"/>
              </a:tblGrid>
              <a:tr h="534733">
                <a:tc>
                  <a:txBody>
                    <a:bodyPr/>
                    <a:lstStyle/>
                    <a:p>
                      <a:pPr algn="ctr" latinLnBrk="0"/>
                      <a:endParaRPr lang="en-US" sz="1100" dirty="0">
                        <a:effectLst/>
                      </a:endParaRP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Temperature</a:t>
                      </a:r>
                      <a:br>
                        <a:rPr lang="en-US" sz="1100" dirty="0">
                          <a:effectLst/>
                        </a:rPr>
                      </a:br>
                      <a:r>
                        <a:rPr lang="en-US" sz="1100" dirty="0">
                          <a:effectLst/>
                        </a:rPr>
                        <a:t>(dry bulb °C)</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smtClean="0">
                          <a:effectLst/>
                        </a:rPr>
                        <a:t>Relative Humidity</a:t>
                      </a:r>
                    </a:p>
                    <a:p>
                      <a:pPr algn="ctr" latinLnBrk="0"/>
                      <a:r>
                        <a:rPr lang="en-US" sz="1100" dirty="0" smtClean="0">
                          <a:effectLst/>
                        </a:rPr>
                        <a:t> </a:t>
                      </a:r>
                      <a:r>
                        <a:rPr lang="en-US" sz="1100" dirty="0">
                          <a:effectLst/>
                        </a:rPr>
                        <a:t>(% R.H)</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Vapor Pressure</a:t>
                      </a:r>
                      <a:br>
                        <a:rPr lang="en-US" sz="1100" dirty="0">
                          <a:effectLst/>
                        </a:rPr>
                      </a:br>
                      <a:r>
                        <a:rPr lang="en-US" sz="1100" dirty="0">
                          <a:effectLst/>
                        </a:rPr>
                        <a:t>(</a:t>
                      </a:r>
                      <a:r>
                        <a:rPr lang="en-US" sz="1100" dirty="0" err="1">
                          <a:effectLst/>
                        </a:rPr>
                        <a:t>psia</a:t>
                      </a:r>
                      <a:r>
                        <a:rPr lang="en-US" sz="1100" dirty="0">
                          <a:effectLst/>
                        </a:rPr>
                        <a:t>/</a:t>
                      </a:r>
                      <a:r>
                        <a:rPr lang="en-US" sz="1100" dirty="0" err="1">
                          <a:effectLst/>
                        </a:rPr>
                        <a:t>kPa</a:t>
                      </a:r>
                      <a:r>
                        <a:rPr lang="en-US" sz="1100" dirty="0">
                          <a:effectLst/>
                        </a:rPr>
                        <a:t>)</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smtClean="0">
                          <a:effectLst/>
                        </a:rPr>
                        <a:t>Duration</a:t>
                      </a:r>
                      <a:br>
                        <a:rPr lang="en-US" sz="1100" dirty="0" smtClean="0">
                          <a:effectLst/>
                        </a:rPr>
                      </a:br>
                      <a:r>
                        <a:rPr lang="en-US" sz="1100" dirty="0" smtClean="0">
                          <a:effectLst/>
                        </a:rPr>
                        <a:t>(hours)</a:t>
                      </a:r>
                      <a:endParaRPr lang="en-US" sz="1100" dirty="0">
                        <a:effectLst/>
                      </a:endParaRP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37760">
                <a:tc>
                  <a:txBody>
                    <a:bodyPr/>
                    <a:lstStyle/>
                    <a:p>
                      <a:pPr algn="ctr" latinLnBrk="0"/>
                      <a:r>
                        <a:rPr lang="en-US" sz="1100" dirty="0">
                          <a:effectLst/>
                        </a:rPr>
                        <a:t>A</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130 ± 2</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85 ± 5</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33.3/230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96 (-0, +2)</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760">
                <a:tc>
                  <a:txBody>
                    <a:bodyPr/>
                    <a:lstStyle/>
                    <a:p>
                      <a:pPr algn="ctr" latinLnBrk="0"/>
                      <a:r>
                        <a:rPr lang="en-US" sz="1100">
                          <a:effectLst/>
                        </a:rPr>
                        <a:t>B</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110 ± 2</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a:effectLst/>
                        </a:rPr>
                        <a:t>85 ± 5</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17.7/122</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264 (-0, +2)</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종류 </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환경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970553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15</a:t>
            </a:fld>
            <a:endParaRPr lang="ko-KR" altLang="en-US" sz="1050" dirty="0">
              <a:solidFill>
                <a:prstClr val="black">
                  <a:tint val="75000"/>
                </a:prstClr>
              </a:solidFill>
            </a:endParaRPr>
          </a:p>
        </p:txBody>
      </p:sp>
      <p:sp>
        <p:nvSpPr>
          <p:cNvPr id="7" name="TextBox 6"/>
          <p:cNvSpPr txBox="1"/>
          <p:nvPr/>
        </p:nvSpPr>
        <p:spPr>
          <a:xfrm>
            <a:off x="395536" y="548680"/>
            <a:ext cx="8136904" cy="4939814"/>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4.1.5. PCT (Pressure Cooker Test)</a:t>
            </a:r>
          </a:p>
          <a:p>
            <a:pPr marL="342900" indent="-166688">
              <a:lnSpc>
                <a:spcPct val="150000"/>
              </a:lnSpc>
              <a:buFont typeface="Wingdings" panose="05000000000000000000" pitchFamily="2" charset="2"/>
              <a:buChar char="§"/>
            </a:pPr>
            <a:r>
              <a:rPr lang="en-US" altLang="ko-KR" sz="1400" dirty="0" smtClean="0">
                <a:latin typeface="+mj-ea"/>
                <a:ea typeface="+mj-ea"/>
              </a:rPr>
              <a:t>Autoclave </a:t>
            </a:r>
            <a:r>
              <a:rPr lang="ko-KR" altLang="en-US" sz="1400" dirty="0" smtClean="0">
                <a:latin typeface="+mj-ea"/>
                <a:ea typeface="+mj-ea"/>
              </a:rPr>
              <a:t>시험이라고도 불리는 고온</a:t>
            </a:r>
            <a:r>
              <a:rPr lang="en-US" altLang="ko-KR" sz="1400" dirty="0" smtClean="0">
                <a:latin typeface="+mj-ea"/>
                <a:ea typeface="+mj-ea"/>
              </a:rPr>
              <a:t>/</a:t>
            </a:r>
            <a:r>
              <a:rPr lang="ko-KR" altLang="en-US" sz="1400" dirty="0" smtClean="0">
                <a:latin typeface="+mj-ea"/>
                <a:ea typeface="+mj-ea"/>
              </a:rPr>
              <a:t>고습 환경에서의 신뢰성 </a:t>
            </a:r>
            <a:r>
              <a:rPr lang="en-US" altLang="ko-KR" sz="1400" dirty="0" smtClean="0">
                <a:latin typeface="+mj-ea"/>
                <a:ea typeface="+mj-ea"/>
              </a:rPr>
              <a:t>TEST</a:t>
            </a:r>
          </a:p>
          <a:p>
            <a:pPr marL="342900" indent="-166688">
              <a:lnSpc>
                <a:spcPct val="150000"/>
              </a:lnSpc>
              <a:buFont typeface="Wingdings" panose="05000000000000000000" pitchFamily="2" charset="2"/>
              <a:buChar char="§"/>
            </a:pPr>
            <a:r>
              <a:rPr lang="ko-KR" altLang="en-US" sz="1400" dirty="0" smtClean="0">
                <a:latin typeface="+mj-ea"/>
                <a:ea typeface="+mj-ea"/>
              </a:rPr>
              <a:t>제품 </a:t>
            </a:r>
            <a:r>
              <a:rPr lang="en-US" altLang="ko-KR" sz="1400" dirty="0">
                <a:latin typeface="+mj-ea"/>
                <a:ea typeface="+mj-ea"/>
              </a:rPr>
              <a:t>die metallization</a:t>
            </a:r>
            <a:r>
              <a:rPr lang="ko-KR" altLang="en-US" sz="1400" dirty="0">
                <a:latin typeface="+mj-ea"/>
                <a:ea typeface="+mj-ea"/>
              </a:rPr>
              <a:t>과 같은 내부 금속 부식을 가속하는 목적으로 사용</a:t>
            </a:r>
            <a:endParaRPr lang="en-US" altLang="ko-KR" sz="1400" dirty="0" smtClean="0">
              <a:latin typeface="+mj-ea"/>
              <a:ea typeface="+mj-ea"/>
            </a:endParaRPr>
          </a:p>
          <a:p>
            <a:pPr lvl="0" fontAlgn="base">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marL="171450" lvl="0" indent="-171450" fontAlgn="base">
              <a:lnSpc>
                <a:spcPct val="150000"/>
              </a:lnSpc>
              <a:spcBef>
                <a:spcPct val="0"/>
              </a:spcBef>
              <a:spcAft>
                <a:spcPct val="0"/>
              </a:spcAft>
              <a:buFont typeface="맑은 고딕" panose="020B0503020000020004" pitchFamily="50" charset="-127"/>
              <a:buChar char="▶"/>
            </a:pPr>
            <a:r>
              <a:rPr kumimoji="1" lang="en-US" altLang="ko-KR" sz="1200" b="1" dirty="0" smtClean="0">
                <a:solidFill>
                  <a:srgbClr val="EB7000"/>
                </a:solidFill>
                <a:latin typeface="+mj-ea"/>
                <a:ea typeface="+mj-ea"/>
                <a:cs typeface="굴림" pitchFamily="50" charset="-127"/>
              </a:rPr>
              <a:t> </a:t>
            </a:r>
            <a:r>
              <a:rPr kumimoji="1" lang="ko-KR" altLang="ko-KR" sz="1200" b="1" dirty="0" smtClean="0">
                <a:solidFill>
                  <a:srgbClr val="EB7000"/>
                </a:solidFill>
                <a:latin typeface="+mj-ea"/>
                <a:ea typeface="+mj-ea"/>
                <a:cs typeface="굴림" pitchFamily="50" charset="-127"/>
              </a:rPr>
              <a:t>Summary </a:t>
            </a:r>
            <a:r>
              <a:rPr kumimoji="1" lang="ko-KR" altLang="ko-KR" sz="1200" b="1" dirty="0">
                <a:solidFill>
                  <a:srgbClr val="EB7000"/>
                </a:solidFill>
                <a:latin typeface="+mj-ea"/>
                <a:ea typeface="+mj-ea"/>
                <a:cs typeface="굴림" pitchFamily="50" charset="-127"/>
              </a:rPr>
              <a:t>of </a:t>
            </a:r>
            <a:r>
              <a:rPr kumimoji="1" lang="en-US" altLang="ko-KR" sz="1200" b="1" dirty="0" smtClean="0">
                <a:solidFill>
                  <a:srgbClr val="EB7000"/>
                </a:solidFill>
                <a:latin typeface="+mj-ea"/>
                <a:ea typeface="+mj-ea"/>
                <a:cs typeface="굴림" pitchFamily="50" charset="-127"/>
              </a:rPr>
              <a:t>PCT</a:t>
            </a:r>
            <a:r>
              <a:rPr kumimoji="1" lang="ko-KR" altLang="ko-KR" sz="1200" b="1" dirty="0" smtClean="0">
                <a:solidFill>
                  <a:srgbClr val="EB7000"/>
                </a:solidFill>
                <a:latin typeface="+mj-ea"/>
                <a:ea typeface="+mj-ea"/>
                <a:cs typeface="굴림" pitchFamily="50" charset="-127"/>
              </a:rPr>
              <a:t> </a:t>
            </a:r>
            <a:r>
              <a:rPr kumimoji="1" lang="ko-KR" altLang="ko-KR" sz="1200" b="1" dirty="0">
                <a:solidFill>
                  <a:srgbClr val="EB7000"/>
                </a:solidFill>
                <a:latin typeface="+mj-ea"/>
                <a:ea typeface="+mj-ea"/>
                <a:cs typeface="굴림" pitchFamily="50" charset="-127"/>
              </a:rPr>
              <a:t>conditions</a:t>
            </a: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lang="en-US" altLang="ko-KR" sz="1400" b="1" dirty="0" smtClean="0">
              <a:solidFill>
                <a:srgbClr val="EB7000"/>
              </a:solidFill>
              <a:latin typeface="+mj-ea"/>
              <a:ea typeface="+mj-ea"/>
            </a:endParaRPr>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marL="285750" lvl="0" indent="-285750" eaLnBrk="0" fontAlgn="base" latinLnBrk="0" hangingPunct="0">
              <a:lnSpc>
                <a:spcPct val="150000"/>
              </a:lnSpc>
              <a:spcBef>
                <a:spcPct val="0"/>
              </a:spcBef>
              <a:spcAft>
                <a:spcPct val="0"/>
              </a:spcAft>
              <a:buFont typeface="Wingdings" panose="05000000000000000000" pitchFamily="2" charset="2"/>
              <a:buChar char="§"/>
            </a:pPr>
            <a:r>
              <a:rPr kumimoji="1" lang="en-US" altLang="ko-KR" sz="1400" b="1" dirty="0" smtClean="0">
                <a:solidFill>
                  <a:srgbClr val="EB7000"/>
                </a:solidFill>
                <a:latin typeface="+mj-ea"/>
                <a:ea typeface="+mj-ea"/>
                <a:cs typeface="굴림" pitchFamily="50" charset="-127"/>
              </a:rPr>
              <a:t>HAST = USPCT(Unsaturated Pressure Cooker Test)</a:t>
            </a:r>
          </a:p>
          <a:p>
            <a:pPr marL="539750" lvl="1" indent="-269875">
              <a:lnSpc>
                <a:spcPct val="150000"/>
              </a:lnSpc>
              <a:buFont typeface="Calibri" panose="020F0502020204030204" pitchFamily="34" charset="0"/>
              <a:buChar char="→"/>
            </a:pPr>
            <a:r>
              <a:rPr lang="en-US" altLang="ko-KR" sz="1400" dirty="0" smtClean="0">
                <a:solidFill>
                  <a:prstClr val="black"/>
                </a:solidFill>
                <a:latin typeface="맑은 고딕"/>
              </a:rPr>
              <a:t>PCT TEST</a:t>
            </a:r>
            <a:r>
              <a:rPr lang="ko-KR" altLang="en-US" sz="1400" dirty="0" smtClean="0">
                <a:solidFill>
                  <a:prstClr val="black"/>
                </a:solidFill>
                <a:latin typeface="맑은 고딕"/>
              </a:rPr>
              <a:t>의 결점을 보완하기 위하여 만들어진 </a:t>
            </a:r>
            <a:r>
              <a:rPr lang="ko-KR" altLang="en-US" sz="1400" dirty="0">
                <a:solidFill>
                  <a:prstClr val="black"/>
                </a:solidFill>
                <a:latin typeface="맑은 고딕"/>
              </a:rPr>
              <a:t>신뢰성 </a:t>
            </a:r>
            <a:r>
              <a:rPr lang="en-US" altLang="ko-KR" sz="1400" dirty="0" smtClean="0">
                <a:solidFill>
                  <a:prstClr val="black"/>
                </a:solidFill>
                <a:latin typeface="맑은 고딕"/>
              </a:rPr>
              <a:t>TEST</a:t>
            </a:r>
            <a:r>
              <a:rPr lang="ko-KR" altLang="en-US" sz="1400" dirty="0" smtClean="0">
                <a:solidFill>
                  <a:prstClr val="black"/>
                </a:solidFill>
                <a:latin typeface="맑은 고딕"/>
              </a:rPr>
              <a:t>라고도 불림</a:t>
            </a:r>
            <a:r>
              <a:rPr lang="en-US" altLang="ko-KR" sz="1400" dirty="0" smtClean="0">
                <a:solidFill>
                  <a:prstClr val="black"/>
                </a:solidFill>
                <a:latin typeface="맑은 고딕"/>
              </a:rPr>
              <a:t>.</a:t>
            </a:r>
            <a:endParaRPr lang="en-US" altLang="ko-KR" sz="1400" dirty="0">
              <a:solidFill>
                <a:prstClr val="black"/>
              </a:solidFill>
              <a:latin typeface="맑은 고딕"/>
            </a:endParaRPr>
          </a:p>
          <a:p>
            <a:pPr lvl="0" eaLnBrk="0" fontAlgn="base" latinLnBrk="0" hangingPunct="0">
              <a:lnSpc>
                <a:spcPct val="150000"/>
              </a:lnSpc>
              <a:spcBef>
                <a:spcPct val="0"/>
              </a:spcBef>
              <a:spcAft>
                <a:spcPct val="0"/>
              </a:spcAft>
            </a:pPr>
            <a:endParaRPr kumimoji="1" lang="en-US" altLang="ko-KR" sz="1400" b="1" dirty="0" smtClean="0">
              <a:solidFill>
                <a:srgbClr val="EB7000"/>
              </a:solidFill>
              <a:latin typeface="+mj-ea"/>
              <a:cs typeface="굴림" pitchFamily="50" charset="-127"/>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cs typeface="굴림" pitchFamily="50" charset="-127"/>
            </a:endParaRPr>
          </a:p>
          <a:p>
            <a:pPr lvl="0" eaLnBrk="0" fontAlgn="base" latinLnBrk="0" hangingPunct="0">
              <a:lnSpc>
                <a:spcPct val="150000"/>
              </a:lnSpc>
              <a:spcBef>
                <a:spcPct val="0"/>
              </a:spcBef>
              <a:spcAft>
                <a:spcPct val="0"/>
              </a:spcAft>
            </a:pPr>
            <a:endParaRPr kumimoji="1" lang="en-US" altLang="ko-KR" sz="1400" b="1" dirty="0" smtClean="0">
              <a:solidFill>
                <a:srgbClr val="EB7000"/>
              </a:solidFill>
              <a:latin typeface="+mj-ea"/>
              <a:cs typeface="굴림" pitchFamily="50" charset="-127"/>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cs typeface="굴림" pitchFamily="50" charset="-127"/>
            </a:endParaRPr>
          </a:p>
        </p:txBody>
      </p:sp>
      <p:graphicFrame>
        <p:nvGraphicFramePr>
          <p:cNvPr id="4" name="표 3"/>
          <p:cNvGraphicFramePr>
            <a:graphicFrameLocks noGrp="1"/>
          </p:cNvGraphicFramePr>
          <p:nvPr>
            <p:extLst>
              <p:ext uri="{D42A27DB-BD31-4B8C-83A1-F6EECF244321}">
                <p14:modId xmlns:p14="http://schemas.microsoft.com/office/powerpoint/2010/main" val="2533646769"/>
              </p:ext>
            </p:extLst>
          </p:nvPr>
        </p:nvGraphicFramePr>
        <p:xfrm>
          <a:off x="899592" y="2348108"/>
          <a:ext cx="6480721" cy="720852"/>
        </p:xfrm>
        <a:graphic>
          <a:graphicData uri="http://schemas.openxmlformats.org/drawingml/2006/table">
            <a:tbl>
              <a:tblPr/>
              <a:tblGrid>
                <a:gridCol w="1946068"/>
                <a:gridCol w="2173461"/>
                <a:gridCol w="2361192"/>
              </a:tblGrid>
              <a:tr h="274393">
                <a:tc>
                  <a:txBody>
                    <a:bodyPr/>
                    <a:lstStyle/>
                    <a:p>
                      <a:pPr algn="ctr" latinLnBrk="0"/>
                      <a:r>
                        <a:rPr lang="en-US" sz="1100" dirty="0" smtClean="0">
                          <a:effectLst/>
                        </a:rPr>
                        <a:t>Temperature (°</a:t>
                      </a:r>
                      <a:r>
                        <a:rPr lang="en-US" sz="1100" dirty="0">
                          <a:effectLst/>
                        </a:rPr>
                        <a:t>C)</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smtClean="0">
                          <a:effectLst/>
                        </a:rPr>
                        <a:t>Relative Humidity  </a:t>
                      </a:r>
                      <a:r>
                        <a:rPr lang="en-US" sz="1100" dirty="0">
                          <a:effectLst/>
                        </a:rPr>
                        <a:t>(% R.H)</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smtClean="0">
                          <a:effectLst/>
                        </a:rPr>
                        <a:t>Duration (hours)</a:t>
                      </a:r>
                      <a:endParaRPr lang="en-US" sz="1100" dirty="0">
                        <a:effectLst/>
                      </a:endParaRP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02443">
                <a:tc>
                  <a:txBody>
                    <a:bodyPr/>
                    <a:lstStyle/>
                    <a:p>
                      <a:pPr algn="ctr" latinLnBrk="0"/>
                      <a:r>
                        <a:rPr lang="en-US" altLang="ko-KR" sz="1100" dirty="0" smtClean="0">
                          <a:effectLst/>
                        </a:rPr>
                        <a:t>121 </a:t>
                      </a:r>
                      <a:r>
                        <a:rPr lang="en-US" altLang="ko-KR" sz="1100" dirty="0">
                          <a:effectLst/>
                        </a:rPr>
                        <a:t>± 2</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smtClean="0">
                          <a:effectLst/>
                        </a:rPr>
                        <a:t>100</a:t>
                      </a:r>
                      <a:endParaRPr lang="en-US" altLang="ko-KR" sz="1100" dirty="0">
                        <a:effectLst/>
                      </a:endParaRP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96 (-0, +2)</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2260777237"/>
              </p:ext>
            </p:extLst>
          </p:nvPr>
        </p:nvGraphicFramePr>
        <p:xfrm>
          <a:off x="971600" y="4293256"/>
          <a:ext cx="7560840" cy="1980040"/>
        </p:xfrm>
        <a:graphic>
          <a:graphicData uri="http://schemas.openxmlformats.org/drawingml/2006/table">
            <a:tbl>
              <a:tblPr>
                <a:tableStyleId>{5C22544A-7EE6-4342-B048-85BDC9FD1C3A}</a:tableStyleId>
              </a:tblPr>
              <a:tblGrid>
                <a:gridCol w="3456384"/>
                <a:gridCol w="4104456"/>
              </a:tblGrid>
              <a:tr h="360040">
                <a:tc>
                  <a:txBody>
                    <a:bodyPr/>
                    <a:lstStyle/>
                    <a:p>
                      <a:pPr algn="ctr" fontAlgn="ctr"/>
                      <a:r>
                        <a:rPr lang="en-US" sz="1400" b="1" u="none" strike="noStrike" dirty="0" smtClean="0">
                          <a:effectLst/>
                        </a:rPr>
                        <a:t>HAST(=USPCT)</a:t>
                      </a:r>
                      <a:endParaRPr lang="en-US" sz="1400" b="1"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400" b="1" u="none" strike="noStrike" dirty="0">
                          <a:effectLst/>
                        </a:rPr>
                        <a:t>PCT</a:t>
                      </a:r>
                      <a:endParaRPr lang="en-US" sz="1400" b="1"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24000">
                <a:tc>
                  <a:txBody>
                    <a:bodyPr/>
                    <a:lstStyle/>
                    <a:p>
                      <a:pPr algn="ctr" fontAlgn="ctr"/>
                      <a:r>
                        <a:rPr lang="ko-KR" altLang="en-US" sz="1100" u="none" strike="noStrike" dirty="0">
                          <a:effectLst/>
                        </a:rPr>
                        <a:t>테스트 </a:t>
                      </a:r>
                      <a:r>
                        <a:rPr lang="en-US" altLang="ko-KR" sz="1100" u="none" strike="noStrike" dirty="0" smtClean="0">
                          <a:effectLst/>
                        </a:rPr>
                        <a:t>Chamber</a:t>
                      </a:r>
                      <a:r>
                        <a:rPr lang="ko-KR" altLang="en-US" sz="1100" u="none" strike="noStrike" dirty="0" smtClean="0">
                          <a:effectLst/>
                        </a:rPr>
                        <a:t>가 </a:t>
                      </a:r>
                      <a:r>
                        <a:rPr lang="ko-KR" altLang="en-US" sz="1100" u="none" strike="noStrike" dirty="0">
                          <a:effectLst/>
                        </a:rPr>
                        <a:t>복잡하고 </a:t>
                      </a:r>
                      <a:r>
                        <a:rPr lang="ko-KR" altLang="en-US" sz="1100" u="none" strike="noStrike" dirty="0" smtClean="0">
                          <a:effectLst/>
                        </a:rPr>
                        <a:t>비싸다</a:t>
                      </a:r>
                      <a:endParaRPr lang="ko-KR" altLang="en-US"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ko-KR" altLang="en-US" sz="1100" u="none" strike="noStrike" dirty="0">
                          <a:effectLst/>
                        </a:rPr>
                        <a:t>테스트 </a:t>
                      </a:r>
                      <a:r>
                        <a:rPr lang="en-US" altLang="ko-KR" sz="1100" u="none" strike="noStrike" dirty="0" smtClean="0">
                          <a:effectLst/>
                        </a:rPr>
                        <a:t>Chamber</a:t>
                      </a:r>
                      <a:r>
                        <a:rPr lang="ko-KR" altLang="en-US" sz="1100" u="none" strike="noStrike" dirty="0" smtClean="0">
                          <a:effectLst/>
                        </a:rPr>
                        <a:t>가 </a:t>
                      </a:r>
                      <a:r>
                        <a:rPr lang="ko-KR" altLang="en-US" sz="1100" u="none" strike="noStrike" dirty="0">
                          <a:effectLst/>
                        </a:rPr>
                        <a:t>간단하고 </a:t>
                      </a:r>
                      <a:r>
                        <a:rPr lang="ko-KR" altLang="en-US" sz="1100" u="none" strike="noStrike" dirty="0" smtClean="0">
                          <a:effectLst/>
                        </a:rPr>
                        <a:t>경제적이다</a:t>
                      </a:r>
                      <a:endParaRPr lang="en-US" altLang="ko-KR"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000">
                <a:tc>
                  <a:txBody>
                    <a:bodyPr/>
                    <a:lstStyle/>
                    <a:p>
                      <a:pPr algn="ctr" fontAlgn="ctr"/>
                      <a:r>
                        <a:rPr lang="ko-KR" altLang="en-US" sz="1100" u="none" strike="noStrike" dirty="0">
                          <a:effectLst/>
                        </a:rPr>
                        <a:t>실제 </a:t>
                      </a:r>
                      <a:r>
                        <a:rPr lang="en-US" altLang="ko-KR" sz="1100" u="none" strike="noStrike" dirty="0">
                          <a:effectLst/>
                        </a:rPr>
                        <a:t>Field</a:t>
                      </a:r>
                      <a:r>
                        <a:rPr lang="ko-KR" altLang="en-US" sz="1100" u="none" strike="noStrike" dirty="0">
                          <a:effectLst/>
                        </a:rPr>
                        <a:t>에서의 결함과 관계가 </a:t>
                      </a:r>
                      <a:r>
                        <a:rPr lang="ko-KR" altLang="en-US" sz="1100" u="none" strike="noStrike" dirty="0" smtClean="0">
                          <a:effectLst/>
                        </a:rPr>
                        <a:t>깊다</a:t>
                      </a:r>
                      <a:endParaRPr lang="en-US" altLang="ko-KR"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ko-KR" altLang="en-US" sz="1100" u="none" strike="noStrike" dirty="0">
                          <a:effectLst/>
                        </a:rPr>
                        <a:t>실제 </a:t>
                      </a:r>
                      <a:r>
                        <a:rPr lang="en-US" altLang="ko-KR" sz="1100" u="none" strike="noStrike" dirty="0">
                          <a:effectLst/>
                        </a:rPr>
                        <a:t>Field</a:t>
                      </a:r>
                      <a:r>
                        <a:rPr lang="ko-KR" altLang="en-US" sz="1100" u="none" strike="noStrike" dirty="0">
                          <a:effectLst/>
                        </a:rPr>
                        <a:t>에서의 결함과 관련이 </a:t>
                      </a:r>
                      <a:r>
                        <a:rPr lang="ko-KR" altLang="en-US" sz="1100" u="none" strike="noStrike" dirty="0" smtClean="0">
                          <a:effectLst/>
                        </a:rPr>
                        <a:t>적어진다</a:t>
                      </a:r>
                      <a:endParaRPr lang="en-US" altLang="ko-KR"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000">
                <a:tc>
                  <a:txBody>
                    <a:bodyPr/>
                    <a:lstStyle/>
                    <a:p>
                      <a:pPr algn="ctr" fontAlgn="ctr"/>
                      <a:r>
                        <a:rPr lang="ko-KR" altLang="en-US" sz="1100" u="none" strike="noStrike" dirty="0" smtClean="0">
                          <a:effectLst/>
                        </a:rPr>
                        <a:t>실험 </a:t>
                      </a:r>
                      <a:r>
                        <a:rPr lang="ko-KR" altLang="en-US" sz="1100" u="none" strike="noStrike" dirty="0" err="1" smtClean="0">
                          <a:effectLst/>
                        </a:rPr>
                        <a:t>재현성이</a:t>
                      </a:r>
                      <a:r>
                        <a:rPr lang="ko-KR" altLang="en-US" sz="1100" u="none" strike="noStrike" dirty="0" smtClean="0">
                          <a:effectLst/>
                        </a:rPr>
                        <a:t> 우수하다</a:t>
                      </a:r>
                      <a:endParaRPr lang="ko-KR" altLang="en-US"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ko-KR" altLang="en-US" sz="1100" u="none" strike="noStrike" dirty="0">
                          <a:effectLst/>
                        </a:rPr>
                        <a:t>실험 </a:t>
                      </a:r>
                      <a:r>
                        <a:rPr lang="ko-KR" altLang="en-US" sz="1100" u="none" strike="noStrike" dirty="0" err="1">
                          <a:effectLst/>
                        </a:rPr>
                        <a:t>재현성이</a:t>
                      </a:r>
                      <a:r>
                        <a:rPr lang="ko-KR" altLang="en-US" sz="1100" u="none" strike="noStrike" dirty="0">
                          <a:effectLst/>
                        </a:rPr>
                        <a:t> </a:t>
                      </a:r>
                      <a:r>
                        <a:rPr lang="ko-KR" altLang="en-US" sz="1100" u="none" strike="noStrike" dirty="0" smtClean="0">
                          <a:effectLst/>
                        </a:rPr>
                        <a:t>빈약하다</a:t>
                      </a:r>
                      <a:endParaRPr lang="en-US" altLang="ko-KR"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000">
                <a:tc>
                  <a:txBody>
                    <a:bodyPr/>
                    <a:lstStyle/>
                    <a:p>
                      <a:pPr algn="ctr" fontAlgn="ctr"/>
                      <a:r>
                        <a:rPr lang="en-US" altLang="ko-KR" sz="1100" u="none" strike="noStrike" dirty="0" smtClean="0">
                          <a:effectLst/>
                        </a:rPr>
                        <a:t>Bias</a:t>
                      </a:r>
                      <a:r>
                        <a:rPr lang="ko-KR" altLang="en-US" sz="1100" u="none" strike="noStrike" baseline="0" dirty="0" smtClean="0">
                          <a:effectLst/>
                        </a:rPr>
                        <a:t> </a:t>
                      </a:r>
                      <a:r>
                        <a:rPr lang="en-US" altLang="ko-KR" sz="1100" u="none" strike="noStrike" baseline="0" dirty="0" smtClean="0">
                          <a:effectLst/>
                        </a:rPr>
                        <a:t>stress</a:t>
                      </a:r>
                      <a:r>
                        <a:rPr lang="ko-KR" altLang="en-US" sz="1100" u="none" strike="noStrike" baseline="0" dirty="0" smtClean="0">
                          <a:effectLst/>
                        </a:rPr>
                        <a:t>를 가하기 쉽</a:t>
                      </a:r>
                      <a:r>
                        <a:rPr lang="ko-KR" altLang="en-US" sz="1100" u="none" strike="noStrike" dirty="0" smtClean="0">
                          <a:effectLst/>
                        </a:rPr>
                        <a:t>다</a:t>
                      </a:r>
                      <a:endParaRPr lang="en-US" altLang="ko-KR"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100" u="none" strike="noStrike" dirty="0" smtClean="0">
                          <a:effectLst/>
                        </a:rPr>
                        <a:t>Bias stress</a:t>
                      </a:r>
                      <a:r>
                        <a:rPr lang="ko-KR" altLang="en-US" sz="1100" u="none" strike="noStrike" dirty="0" smtClean="0">
                          <a:effectLst/>
                        </a:rPr>
                        <a:t> 를 가하기 어렵다</a:t>
                      </a:r>
                      <a:endParaRPr lang="en-US" altLang="ko-KR"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000">
                <a:tc>
                  <a:txBody>
                    <a:bodyPr/>
                    <a:lstStyle/>
                    <a:p>
                      <a:pPr algn="ctr" fontAlgn="ctr"/>
                      <a:endParaRPr lang="ko-KR" altLang="en-US"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ko-KR" altLang="en-US" sz="1100" u="none" strike="noStrike" dirty="0" err="1">
                          <a:effectLst/>
                        </a:rPr>
                        <a:t>응축수에</a:t>
                      </a:r>
                      <a:r>
                        <a:rPr lang="ko-KR" altLang="en-US" sz="1100" u="none" strike="noStrike" dirty="0">
                          <a:effectLst/>
                        </a:rPr>
                        <a:t> 의한 강한 영향이 있다</a:t>
                      </a:r>
                      <a:endParaRPr lang="ko-KR" altLang="en-US" sz="1100" b="0" i="0" u="none" strike="noStrike" dirty="0">
                        <a:solidFill>
                          <a:srgbClr val="000000"/>
                        </a:solidFill>
                        <a:effectLst/>
                        <a:latin typeface="맑은 고딕"/>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8"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종류 </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환경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93550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16</a:t>
            </a:fld>
            <a:endParaRPr lang="ko-KR" altLang="en-US" sz="1050" dirty="0">
              <a:solidFill>
                <a:prstClr val="black">
                  <a:tint val="75000"/>
                </a:prstClr>
              </a:solidFill>
            </a:endParaRPr>
          </a:p>
        </p:txBody>
      </p:sp>
      <p:sp>
        <p:nvSpPr>
          <p:cNvPr id="7" name="TextBox 6"/>
          <p:cNvSpPr txBox="1"/>
          <p:nvPr/>
        </p:nvSpPr>
        <p:spPr>
          <a:xfrm>
            <a:off x="395536" y="548680"/>
            <a:ext cx="8748464" cy="6232475"/>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4.1.6. TC (Temperature Cycle) / TS (Thermal Shock)</a:t>
            </a:r>
          </a:p>
          <a:p>
            <a:pPr marL="342900" indent="-166688">
              <a:lnSpc>
                <a:spcPct val="150000"/>
              </a:lnSpc>
              <a:buFont typeface="Wingdings" panose="05000000000000000000" pitchFamily="2" charset="2"/>
              <a:buChar char="§"/>
            </a:pPr>
            <a:r>
              <a:rPr lang="ko-KR" altLang="en-US" sz="1400" dirty="0" smtClean="0">
                <a:latin typeface="+mj-ea"/>
                <a:ea typeface="+mj-ea"/>
              </a:rPr>
              <a:t>제품이 고온과 저온 조건을 견딜 수 있는지</a:t>
            </a:r>
            <a:r>
              <a:rPr lang="en-US" altLang="ko-KR" sz="1400" dirty="0" smtClean="0">
                <a:latin typeface="+mj-ea"/>
                <a:ea typeface="+mj-ea"/>
              </a:rPr>
              <a:t>, </a:t>
            </a:r>
            <a:r>
              <a:rPr lang="ko-KR" altLang="en-US" sz="1400" dirty="0" smtClean="0">
                <a:latin typeface="+mj-ea"/>
                <a:ea typeface="+mj-ea"/>
              </a:rPr>
              <a:t>고온과 저온에 반복적으로 노출 시켰을 때 어떤 영향을 받는지 평가하는 피로불량</a:t>
            </a:r>
            <a:r>
              <a:rPr lang="en-US" altLang="ko-KR" sz="1400" dirty="0" smtClean="0">
                <a:latin typeface="+mj-ea"/>
                <a:ea typeface="+mj-ea"/>
              </a:rPr>
              <a:t>(fatigue failure)</a:t>
            </a:r>
            <a:r>
              <a:rPr lang="ko-KR" altLang="en-US" sz="1400" dirty="0">
                <a:latin typeface="+mj-ea"/>
                <a:ea typeface="+mj-ea"/>
              </a:rPr>
              <a:t> </a:t>
            </a:r>
            <a:r>
              <a:rPr lang="ko-KR" altLang="en-US" sz="1400" dirty="0" smtClean="0">
                <a:latin typeface="+mj-ea"/>
                <a:ea typeface="+mj-ea"/>
              </a:rPr>
              <a:t>가속 시험</a:t>
            </a:r>
            <a:r>
              <a:rPr lang="en-US" altLang="ko-KR" sz="1400" dirty="0" smtClean="0">
                <a:latin typeface="+mj-ea"/>
                <a:ea typeface="+mj-ea"/>
              </a:rPr>
              <a:t>.</a:t>
            </a:r>
          </a:p>
          <a:p>
            <a:pPr marL="342900" indent="-166688">
              <a:lnSpc>
                <a:spcPct val="150000"/>
              </a:lnSpc>
              <a:buFont typeface="Wingdings" panose="05000000000000000000" pitchFamily="2" charset="2"/>
              <a:buChar char="§"/>
            </a:pPr>
            <a:r>
              <a:rPr lang="ko-KR" altLang="en-US" sz="1400" dirty="0" smtClean="0">
                <a:latin typeface="+mj-ea"/>
                <a:ea typeface="+mj-ea"/>
              </a:rPr>
              <a:t>반복되는 고온</a:t>
            </a:r>
            <a:r>
              <a:rPr lang="en-US" altLang="ko-KR" sz="1400" dirty="0" smtClean="0">
                <a:latin typeface="+mj-ea"/>
                <a:ea typeface="+mj-ea"/>
              </a:rPr>
              <a:t>/</a:t>
            </a:r>
            <a:r>
              <a:rPr lang="ko-KR" altLang="en-US" sz="1400" dirty="0" smtClean="0">
                <a:latin typeface="+mj-ea"/>
                <a:ea typeface="+mj-ea"/>
              </a:rPr>
              <a:t>저온에 노출되면 </a:t>
            </a:r>
            <a:r>
              <a:rPr lang="en-US" altLang="ko-KR" sz="1400" dirty="0" smtClean="0">
                <a:latin typeface="+mj-ea"/>
                <a:ea typeface="+mj-ea"/>
              </a:rPr>
              <a:t>package</a:t>
            </a:r>
            <a:r>
              <a:rPr lang="ko-KR" altLang="en-US" sz="1400" dirty="0" smtClean="0">
                <a:latin typeface="+mj-ea"/>
                <a:ea typeface="+mj-ea"/>
              </a:rPr>
              <a:t>의 변형</a:t>
            </a:r>
            <a:r>
              <a:rPr lang="en-US" altLang="ko-KR" sz="1400" dirty="0" smtClean="0">
                <a:latin typeface="+mj-ea"/>
                <a:ea typeface="+mj-ea"/>
              </a:rPr>
              <a:t>(warpage)</a:t>
            </a:r>
            <a:r>
              <a:rPr lang="ko-KR" altLang="en-US" sz="1400" dirty="0" smtClean="0">
                <a:latin typeface="+mj-ea"/>
                <a:ea typeface="+mj-ea"/>
              </a:rPr>
              <a:t>이 반복적으로 일어나고</a:t>
            </a:r>
            <a:r>
              <a:rPr lang="en-US" altLang="ko-KR" sz="1400" dirty="0" smtClean="0">
                <a:latin typeface="+mj-ea"/>
                <a:ea typeface="+mj-ea"/>
              </a:rPr>
              <a:t>, </a:t>
            </a:r>
            <a:r>
              <a:rPr lang="ko-KR" altLang="en-US" sz="1400" dirty="0" smtClean="0">
                <a:latin typeface="+mj-ea"/>
                <a:ea typeface="+mj-ea"/>
              </a:rPr>
              <a:t>이는 </a:t>
            </a:r>
            <a:r>
              <a:rPr lang="en-US" altLang="ko-KR" sz="1400" dirty="0" smtClean="0">
                <a:latin typeface="+mj-ea"/>
                <a:ea typeface="+mj-ea"/>
              </a:rPr>
              <a:t>crack </a:t>
            </a:r>
            <a:r>
              <a:rPr lang="ko-KR" altLang="en-US" sz="1400" dirty="0" smtClean="0">
                <a:latin typeface="+mj-ea"/>
                <a:ea typeface="+mj-ea"/>
              </a:rPr>
              <a:t>등과 같은 불량을 발생할 수 있음</a:t>
            </a:r>
            <a:r>
              <a:rPr lang="en-US" altLang="ko-KR" sz="1400" dirty="0" smtClean="0">
                <a:latin typeface="+mj-ea"/>
                <a:ea typeface="+mj-ea"/>
              </a:rPr>
              <a:t>.</a:t>
            </a:r>
          </a:p>
          <a:p>
            <a:pPr marL="342900" indent="-166688">
              <a:lnSpc>
                <a:spcPct val="150000"/>
              </a:lnSpc>
              <a:buFont typeface="Wingdings" panose="05000000000000000000" pitchFamily="2" charset="2"/>
              <a:buChar char="§"/>
            </a:pPr>
            <a:r>
              <a:rPr lang="ko-KR" altLang="en-US" sz="1400" dirty="0" smtClean="0">
                <a:latin typeface="+mj-ea"/>
                <a:ea typeface="+mj-ea"/>
              </a:rPr>
              <a:t>외관</a:t>
            </a:r>
            <a:r>
              <a:rPr lang="en-US" altLang="ko-KR" sz="1400" dirty="0" smtClean="0">
                <a:latin typeface="+mj-ea"/>
                <a:ea typeface="+mj-ea"/>
              </a:rPr>
              <a:t>, lead</a:t>
            </a:r>
            <a:r>
              <a:rPr lang="en-US" altLang="ko-KR" sz="1400" dirty="0" smtClean="0">
                <a:latin typeface="+mj-ea"/>
                <a:ea typeface="+mj-ea"/>
              </a:rPr>
              <a:t> </a:t>
            </a:r>
            <a:r>
              <a:rPr lang="ko-KR" altLang="en-US" sz="1400" dirty="0" smtClean="0">
                <a:latin typeface="+mj-ea"/>
                <a:ea typeface="+mj-ea"/>
              </a:rPr>
              <a:t>등이 손상되었거나 </a:t>
            </a:r>
            <a:r>
              <a:rPr lang="en-US" altLang="ko-KR" sz="1400" dirty="0" smtClean="0">
                <a:latin typeface="+mj-ea"/>
                <a:ea typeface="+mj-ea"/>
              </a:rPr>
              <a:t>mark</a:t>
            </a:r>
            <a:r>
              <a:rPr lang="ko-KR" altLang="en-US" sz="1400" dirty="0" smtClean="0">
                <a:latin typeface="+mj-ea"/>
                <a:ea typeface="+mj-ea"/>
              </a:rPr>
              <a:t>를 구분하기 어렵다면 불량으로 판정</a:t>
            </a:r>
            <a:r>
              <a:rPr lang="en-US" altLang="ko-KR" sz="1400" dirty="0" smtClean="0">
                <a:latin typeface="+mj-ea"/>
                <a:ea typeface="+mj-ea"/>
              </a:rPr>
              <a:t>.</a:t>
            </a:r>
            <a:endParaRPr lang="en-US" altLang="ko-KR" sz="1400" dirty="0">
              <a:latin typeface="+mj-ea"/>
              <a:ea typeface="+mj-ea"/>
            </a:endParaRPr>
          </a:p>
          <a:p>
            <a:pPr marL="342900" indent="-166688">
              <a:lnSpc>
                <a:spcPct val="150000"/>
              </a:lnSpc>
              <a:buFont typeface="Wingdings" panose="05000000000000000000" pitchFamily="2" charset="2"/>
              <a:buChar char="§"/>
            </a:pPr>
            <a:r>
              <a:rPr lang="ko-KR" altLang="en-US" sz="1400" dirty="0">
                <a:latin typeface="+mj-ea"/>
                <a:ea typeface="+mj-ea"/>
              </a:rPr>
              <a:t>외관검사 외</a:t>
            </a:r>
            <a:r>
              <a:rPr lang="en-US" altLang="ko-KR" sz="1400" dirty="0">
                <a:latin typeface="+mj-ea"/>
                <a:ea typeface="+mj-ea"/>
              </a:rPr>
              <a:t>, </a:t>
            </a:r>
            <a:r>
              <a:rPr lang="ko-KR" altLang="en-US" sz="1400" dirty="0">
                <a:latin typeface="+mj-ea"/>
                <a:ea typeface="+mj-ea"/>
              </a:rPr>
              <a:t>제품 </a:t>
            </a:r>
            <a:r>
              <a:rPr lang="en-US" altLang="ko-KR" sz="1400" dirty="0">
                <a:latin typeface="+mj-ea"/>
                <a:ea typeface="+mj-ea"/>
              </a:rPr>
              <a:t>Spec</a:t>
            </a:r>
            <a:r>
              <a:rPr lang="ko-KR" altLang="en-US" sz="1400" dirty="0">
                <a:latin typeface="+mj-ea"/>
                <a:ea typeface="+mj-ea"/>
              </a:rPr>
              <a:t>에 따라 </a:t>
            </a:r>
            <a:r>
              <a:rPr lang="en-US" altLang="ko-KR" sz="1400" dirty="0">
                <a:latin typeface="+mj-ea"/>
                <a:ea typeface="+mj-ea"/>
              </a:rPr>
              <a:t>electrical test</a:t>
            </a:r>
            <a:r>
              <a:rPr lang="ko-KR" altLang="en-US" sz="1400" dirty="0">
                <a:latin typeface="+mj-ea"/>
                <a:ea typeface="+mj-ea"/>
              </a:rPr>
              <a:t>를 진행해서 </a:t>
            </a:r>
            <a:r>
              <a:rPr lang="en-US" altLang="ko-KR" sz="1400" dirty="0" smtClean="0">
                <a:latin typeface="+mj-ea"/>
                <a:ea typeface="+mj-ea"/>
              </a:rPr>
              <a:t>TC/TS</a:t>
            </a:r>
            <a:r>
              <a:rPr lang="ko-KR" altLang="en-US" sz="1400" dirty="0" smtClean="0">
                <a:latin typeface="+mj-ea"/>
                <a:ea typeface="+mj-ea"/>
              </a:rPr>
              <a:t>로 </a:t>
            </a:r>
            <a:r>
              <a:rPr lang="ko-KR" altLang="en-US" sz="1400" dirty="0">
                <a:latin typeface="+mj-ea"/>
                <a:ea typeface="+mj-ea"/>
              </a:rPr>
              <a:t>가속된 불량이 있는지 </a:t>
            </a:r>
            <a:r>
              <a:rPr lang="ko-KR" altLang="en-US" sz="1400" dirty="0" smtClean="0">
                <a:latin typeface="+mj-ea"/>
                <a:ea typeface="+mj-ea"/>
              </a:rPr>
              <a:t>검사</a:t>
            </a:r>
            <a:r>
              <a:rPr lang="en-US" altLang="ko-KR" sz="1400" dirty="0" smtClean="0">
                <a:latin typeface="+mj-ea"/>
                <a:ea typeface="+mj-ea"/>
              </a:rPr>
              <a:t>.</a:t>
            </a:r>
          </a:p>
          <a:p>
            <a:pPr marL="342900" indent="-166688">
              <a:lnSpc>
                <a:spcPct val="150000"/>
              </a:lnSpc>
              <a:buFont typeface="Wingdings" panose="05000000000000000000" pitchFamily="2" charset="2"/>
              <a:buChar char="§"/>
            </a:pPr>
            <a:r>
              <a:rPr lang="en-US" altLang="ko-KR" sz="1400" dirty="0" smtClean="0">
                <a:latin typeface="+mj-ea"/>
                <a:ea typeface="+mj-ea"/>
              </a:rPr>
              <a:t>TC </a:t>
            </a:r>
            <a:r>
              <a:rPr lang="en-US" altLang="ko-KR" sz="1400" dirty="0">
                <a:latin typeface="+mj-ea"/>
                <a:ea typeface="+mj-ea"/>
              </a:rPr>
              <a:t>: </a:t>
            </a:r>
            <a:r>
              <a:rPr lang="ko-KR" altLang="en-US" sz="1400" dirty="0">
                <a:latin typeface="+mj-ea"/>
                <a:ea typeface="+mj-ea"/>
              </a:rPr>
              <a:t>고온에서 저온으로의 온도 변화 조건을 </a:t>
            </a:r>
            <a:r>
              <a:rPr lang="en-US" altLang="ko-KR" sz="1400" dirty="0">
                <a:latin typeface="+mj-ea"/>
                <a:ea typeface="+mj-ea"/>
              </a:rPr>
              <a:t>20</a:t>
            </a:r>
            <a:r>
              <a:rPr lang="ko-KR" altLang="en-US" sz="1400" dirty="0">
                <a:latin typeface="+mj-ea"/>
                <a:ea typeface="+mj-ea"/>
              </a:rPr>
              <a:t>초 이내로 규정하여 단시간 내 </a:t>
            </a:r>
            <a:r>
              <a:rPr lang="en-US" altLang="ko-KR" sz="1400" dirty="0">
                <a:latin typeface="+mj-ea"/>
                <a:ea typeface="+mj-ea"/>
              </a:rPr>
              <a:t>worst</a:t>
            </a:r>
            <a:r>
              <a:rPr lang="ko-KR" altLang="en-US" sz="1400" dirty="0">
                <a:latin typeface="+mj-ea"/>
                <a:ea typeface="+mj-ea"/>
              </a:rPr>
              <a:t>한 열 변형을 줌</a:t>
            </a:r>
            <a:r>
              <a:rPr lang="en-US" altLang="ko-KR" sz="1400" dirty="0">
                <a:latin typeface="+mj-ea"/>
                <a:ea typeface="+mj-ea"/>
              </a:rPr>
              <a:t>.</a:t>
            </a:r>
          </a:p>
          <a:p>
            <a:pPr marL="342900" indent="-166688">
              <a:lnSpc>
                <a:spcPct val="150000"/>
              </a:lnSpc>
              <a:buFont typeface="Wingdings" panose="05000000000000000000" pitchFamily="2" charset="2"/>
              <a:buChar char="§"/>
            </a:pPr>
            <a:endParaRPr lang="en-US" altLang="ko-KR" sz="1400" dirty="0" smtClean="0">
              <a:latin typeface="+mj-ea"/>
              <a:ea typeface="+mj-ea"/>
            </a:endParaRPr>
          </a:p>
          <a:p>
            <a:pPr marL="171450" lvl="0" indent="-171450" fontAlgn="base">
              <a:lnSpc>
                <a:spcPct val="150000"/>
              </a:lnSpc>
              <a:spcBef>
                <a:spcPct val="0"/>
              </a:spcBef>
              <a:spcAft>
                <a:spcPct val="0"/>
              </a:spcAft>
              <a:buFont typeface="맑은 고딕" panose="020B0503020000020004" pitchFamily="50" charset="-127"/>
              <a:buChar char="▶"/>
            </a:pPr>
            <a:endParaRPr kumimoji="1" lang="en-US" altLang="ko-KR" sz="1400" b="1" dirty="0" smtClean="0">
              <a:solidFill>
                <a:srgbClr val="EB7000"/>
              </a:solidFill>
              <a:latin typeface="+mj-ea"/>
              <a:ea typeface="+mj-ea"/>
              <a:cs typeface="굴림" pitchFamily="50" charset="-127"/>
            </a:endParaRPr>
          </a:p>
          <a:p>
            <a:pPr marL="171450" lvl="0" indent="-171450" fontAlgn="base">
              <a:lnSpc>
                <a:spcPct val="150000"/>
              </a:lnSpc>
              <a:spcBef>
                <a:spcPct val="0"/>
              </a:spcBef>
              <a:spcAft>
                <a:spcPct val="0"/>
              </a:spcAft>
              <a:buFont typeface="맑은 고딕" panose="020B0503020000020004" pitchFamily="50" charset="-127"/>
              <a:buChar char="▶"/>
            </a:pPr>
            <a:endParaRPr kumimoji="1" lang="en-US" altLang="ko-KR" sz="1400" b="1" dirty="0">
              <a:solidFill>
                <a:srgbClr val="EB7000"/>
              </a:solidFill>
              <a:latin typeface="+mj-ea"/>
              <a:ea typeface="+mj-ea"/>
              <a:cs typeface="굴림" pitchFamily="50" charset="-127"/>
            </a:endParaRPr>
          </a:p>
          <a:p>
            <a:pPr marL="171450" lvl="0" indent="-171450" fontAlgn="base">
              <a:lnSpc>
                <a:spcPct val="150000"/>
              </a:lnSpc>
              <a:spcBef>
                <a:spcPct val="0"/>
              </a:spcBef>
              <a:spcAft>
                <a:spcPct val="0"/>
              </a:spcAft>
              <a:buFont typeface="맑은 고딕" panose="020B0503020000020004" pitchFamily="50" charset="-127"/>
              <a:buChar char="▶"/>
            </a:pPr>
            <a:endParaRPr kumimoji="1" lang="en-US" altLang="ko-KR" sz="1400" b="1" dirty="0" smtClean="0">
              <a:solidFill>
                <a:srgbClr val="EB7000"/>
              </a:solidFill>
              <a:latin typeface="+mj-ea"/>
              <a:ea typeface="+mj-ea"/>
              <a:cs typeface="굴림" pitchFamily="50" charset="-127"/>
            </a:endParaRPr>
          </a:p>
          <a:p>
            <a:pPr marL="171450" lvl="0" indent="-171450" fontAlgn="base">
              <a:lnSpc>
                <a:spcPct val="150000"/>
              </a:lnSpc>
              <a:spcBef>
                <a:spcPct val="0"/>
              </a:spcBef>
              <a:spcAft>
                <a:spcPct val="0"/>
              </a:spcAft>
              <a:buFont typeface="맑은 고딕" panose="020B0503020000020004" pitchFamily="50" charset="-127"/>
              <a:buChar char="▶"/>
            </a:pPr>
            <a:endParaRPr kumimoji="1" lang="en-US" altLang="ko-KR" sz="1400" b="1" dirty="0" smtClean="0">
              <a:solidFill>
                <a:srgbClr val="EB7000"/>
              </a:solidFill>
              <a:latin typeface="+mj-ea"/>
              <a:ea typeface="+mj-ea"/>
              <a:cs typeface="굴림" pitchFamily="50" charset="-127"/>
            </a:endParaRPr>
          </a:p>
          <a:p>
            <a:pPr marL="171450" lvl="0" indent="-171450" fontAlgn="base">
              <a:lnSpc>
                <a:spcPct val="150000"/>
              </a:lnSpc>
              <a:spcBef>
                <a:spcPct val="0"/>
              </a:spcBef>
              <a:spcAft>
                <a:spcPct val="0"/>
              </a:spcAft>
              <a:buFont typeface="맑은 고딕" panose="020B0503020000020004" pitchFamily="50" charset="-127"/>
              <a:buChar char="▶"/>
            </a:pPr>
            <a:r>
              <a:rPr kumimoji="1" lang="en-US" altLang="ko-KR" sz="1400" b="1" dirty="0" smtClean="0">
                <a:solidFill>
                  <a:srgbClr val="EB7000"/>
                </a:solidFill>
                <a:latin typeface="+mj-ea"/>
                <a:ea typeface="+mj-ea"/>
                <a:cs typeface="굴림" pitchFamily="50" charset="-127"/>
              </a:rPr>
              <a:t> </a:t>
            </a:r>
            <a:r>
              <a:rPr kumimoji="1" lang="en-US" altLang="ko-KR" sz="1400" b="1" dirty="0" smtClean="0">
                <a:solidFill>
                  <a:srgbClr val="EB7000"/>
                </a:solidFill>
                <a:latin typeface="+mj-ea"/>
                <a:ea typeface="+mj-ea"/>
                <a:cs typeface="굴림" pitchFamily="50" charset="-127"/>
              </a:rPr>
              <a:t>Temperature Cycle </a:t>
            </a:r>
            <a:r>
              <a:rPr kumimoji="1" lang="ko-KR" altLang="en-US" sz="1400" b="1" dirty="0" smtClean="0">
                <a:solidFill>
                  <a:srgbClr val="EB7000"/>
                </a:solidFill>
                <a:latin typeface="+mj-ea"/>
                <a:ea typeface="+mj-ea"/>
                <a:cs typeface="굴림" pitchFamily="50" charset="-127"/>
              </a:rPr>
              <a:t>또는 </a:t>
            </a:r>
            <a:r>
              <a:rPr kumimoji="1" lang="en-US" altLang="ko-KR" sz="1400" b="1" dirty="0" smtClean="0">
                <a:solidFill>
                  <a:srgbClr val="EB7000"/>
                </a:solidFill>
                <a:latin typeface="+mj-ea"/>
                <a:ea typeface="+mj-ea"/>
                <a:cs typeface="굴림" pitchFamily="50" charset="-127"/>
              </a:rPr>
              <a:t>Thermal Shock</a:t>
            </a:r>
            <a:r>
              <a:rPr kumimoji="1" lang="ko-KR" altLang="en-US" sz="1400" b="1" dirty="0" smtClean="0">
                <a:solidFill>
                  <a:srgbClr val="EB7000"/>
                </a:solidFill>
                <a:latin typeface="+mj-ea"/>
                <a:ea typeface="+mj-ea"/>
                <a:cs typeface="굴림" pitchFamily="50" charset="-127"/>
              </a:rPr>
              <a:t>의 </a:t>
            </a:r>
            <a:r>
              <a:rPr kumimoji="1" lang="en-US" altLang="ko-KR" sz="1400" b="1" dirty="0" smtClean="0">
                <a:solidFill>
                  <a:srgbClr val="EB7000"/>
                </a:solidFill>
                <a:latin typeface="+mj-ea"/>
                <a:ea typeface="+mj-ea"/>
                <a:cs typeface="굴림" pitchFamily="50" charset="-127"/>
              </a:rPr>
              <a:t>stress </a:t>
            </a:r>
            <a:r>
              <a:rPr kumimoji="1" lang="ko-KR" altLang="en-US" sz="1400" b="1" dirty="0" smtClean="0">
                <a:solidFill>
                  <a:srgbClr val="EB7000"/>
                </a:solidFill>
                <a:latin typeface="+mj-ea"/>
                <a:ea typeface="+mj-ea"/>
                <a:cs typeface="굴림" pitchFamily="50" charset="-127"/>
              </a:rPr>
              <a:t>요소</a:t>
            </a:r>
            <a:endParaRPr kumimoji="1" lang="en-US" altLang="ko-KR" sz="1400" b="1" dirty="0" smtClean="0">
              <a:solidFill>
                <a:srgbClr val="EB7000"/>
              </a:solidFill>
              <a:latin typeface="+mj-ea"/>
              <a:ea typeface="+mj-ea"/>
              <a:cs typeface="굴림" pitchFamily="50" charset="-127"/>
            </a:endParaRPr>
          </a:p>
          <a:p>
            <a:pPr marL="742950" lvl="1" indent="-285750" fontAlgn="base">
              <a:lnSpc>
                <a:spcPct val="150000"/>
              </a:lnSpc>
              <a:spcBef>
                <a:spcPct val="0"/>
              </a:spcBef>
              <a:spcAft>
                <a:spcPct val="0"/>
              </a:spcAft>
              <a:buFont typeface="Wingdings" panose="05000000000000000000" pitchFamily="2" charset="2"/>
              <a:buChar char="§"/>
            </a:pPr>
            <a:r>
              <a:rPr kumimoji="1" lang="ko-KR" altLang="en-US" sz="1400" dirty="0" smtClean="0">
                <a:latin typeface="+mj-ea"/>
                <a:ea typeface="+mj-ea"/>
                <a:cs typeface="굴림" pitchFamily="50" charset="-127"/>
              </a:rPr>
              <a:t>고온과 저온의 차</a:t>
            </a:r>
            <a:r>
              <a:rPr kumimoji="1" lang="en-US" altLang="ko-KR" sz="1400" dirty="0" smtClean="0">
                <a:latin typeface="+mj-ea"/>
                <a:ea typeface="+mj-ea"/>
                <a:cs typeface="굴림" pitchFamily="50" charset="-127"/>
              </a:rPr>
              <a:t>(</a:t>
            </a:r>
            <a:r>
              <a:rPr kumimoji="1" lang="el-GR" altLang="ko-KR" sz="1400" dirty="0">
                <a:latin typeface="+mj-ea"/>
                <a:ea typeface="+mj-ea"/>
                <a:cs typeface="굴림" pitchFamily="50" charset="-127"/>
              </a:rPr>
              <a:t>Δ</a:t>
            </a:r>
            <a:r>
              <a:rPr kumimoji="1" lang="en-US" altLang="ko-KR" sz="1400" dirty="0" smtClean="0">
                <a:latin typeface="+mj-ea"/>
                <a:ea typeface="+mj-ea"/>
                <a:cs typeface="굴림" pitchFamily="50" charset="-127"/>
              </a:rPr>
              <a:t>T)</a:t>
            </a:r>
          </a:p>
          <a:p>
            <a:pPr marL="742950" lvl="1" indent="-285750" fontAlgn="base">
              <a:lnSpc>
                <a:spcPct val="150000"/>
              </a:lnSpc>
              <a:spcBef>
                <a:spcPct val="0"/>
              </a:spcBef>
              <a:spcAft>
                <a:spcPct val="0"/>
              </a:spcAft>
              <a:buFont typeface="Wingdings" panose="05000000000000000000" pitchFamily="2" charset="2"/>
              <a:buChar char="§"/>
            </a:pPr>
            <a:r>
              <a:rPr kumimoji="1" lang="ko-KR" altLang="en-US" sz="1400" dirty="0" smtClean="0">
                <a:latin typeface="+mj-ea"/>
                <a:ea typeface="+mj-ea"/>
                <a:cs typeface="굴림" pitchFamily="50" charset="-127"/>
              </a:rPr>
              <a:t>고온과 저온을 이동하는 시간</a:t>
            </a:r>
            <a:endParaRPr kumimoji="1" lang="en-US" altLang="ko-KR" sz="1400" dirty="0" smtClean="0">
              <a:latin typeface="+mj-ea"/>
              <a:ea typeface="+mj-ea"/>
              <a:cs typeface="굴림" pitchFamily="50" charset="-127"/>
            </a:endParaRPr>
          </a:p>
          <a:p>
            <a:pPr marL="742950" lvl="1" indent="-285750" fontAlgn="base">
              <a:lnSpc>
                <a:spcPct val="150000"/>
              </a:lnSpc>
              <a:spcBef>
                <a:spcPct val="0"/>
              </a:spcBef>
              <a:spcAft>
                <a:spcPct val="0"/>
              </a:spcAft>
              <a:buFont typeface="Wingdings" panose="05000000000000000000" pitchFamily="2" charset="2"/>
              <a:buChar char="§"/>
            </a:pPr>
            <a:r>
              <a:rPr kumimoji="1" lang="ko-KR" altLang="en-US" sz="1400" dirty="0" smtClean="0">
                <a:latin typeface="+mj-ea"/>
                <a:ea typeface="+mj-ea"/>
                <a:cs typeface="굴림" pitchFamily="50" charset="-127"/>
              </a:rPr>
              <a:t>고온과 저온에서 노출되는 시간</a:t>
            </a:r>
            <a:endParaRPr kumimoji="1" lang="en-US" altLang="ko-KR" sz="1400" dirty="0">
              <a:latin typeface="+mj-ea"/>
              <a:ea typeface="+mj-ea"/>
              <a:cs typeface="굴림" pitchFamily="50" charset="-127"/>
            </a:endParaRPr>
          </a:p>
          <a:p>
            <a:pPr lvl="0" fontAlgn="base">
              <a:lnSpc>
                <a:spcPct val="150000"/>
              </a:lnSpc>
              <a:spcBef>
                <a:spcPct val="0"/>
              </a:spcBef>
              <a:spcAft>
                <a:spcPct val="0"/>
              </a:spcAft>
            </a:pPr>
            <a:endParaRPr lang="en-US" altLang="ko-KR" sz="1200" b="1" dirty="0" smtClean="0">
              <a:solidFill>
                <a:srgbClr val="EB7000"/>
              </a:solidFill>
              <a:latin typeface="+mj-ea"/>
              <a:ea typeface="+mj-ea"/>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sp>
        <p:nvSpPr>
          <p:cNvPr id="5"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종류 </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환경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604229601"/>
              </p:ext>
            </p:extLst>
          </p:nvPr>
        </p:nvGraphicFramePr>
        <p:xfrm>
          <a:off x="740502" y="3429000"/>
          <a:ext cx="4119529" cy="720852"/>
        </p:xfrm>
        <a:graphic>
          <a:graphicData uri="http://schemas.openxmlformats.org/drawingml/2006/table">
            <a:tbl>
              <a:tblPr/>
              <a:tblGrid>
                <a:gridCol w="1946068"/>
                <a:gridCol w="2173461"/>
              </a:tblGrid>
              <a:tr h="274393">
                <a:tc>
                  <a:txBody>
                    <a:bodyPr/>
                    <a:lstStyle/>
                    <a:p>
                      <a:pPr algn="ctr" latinLnBrk="0"/>
                      <a:r>
                        <a:rPr lang="en-US" sz="1100" dirty="0" smtClean="0">
                          <a:effectLst/>
                        </a:rPr>
                        <a:t>Temperature (°</a:t>
                      </a:r>
                      <a:r>
                        <a:rPr lang="en-US" sz="1100" dirty="0">
                          <a:effectLst/>
                        </a:rPr>
                        <a:t>C)</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smtClean="0">
                          <a:effectLst/>
                        </a:rPr>
                        <a:t>Cycle</a:t>
                      </a:r>
                      <a:endParaRPr lang="en-US" sz="1100" dirty="0">
                        <a:effectLst/>
                      </a:endParaRP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302443">
                <a:tc>
                  <a:txBody>
                    <a:bodyPr/>
                    <a:lstStyle/>
                    <a:p>
                      <a:pPr algn="ctr" latinLnBrk="0"/>
                      <a:r>
                        <a:rPr lang="en-US" altLang="ko-KR" sz="1100" dirty="0" smtClean="0">
                          <a:effectLst/>
                        </a:rPr>
                        <a:t>-65 ~ 150</a:t>
                      </a:r>
                      <a:endParaRPr lang="en-US" altLang="ko-KR" sz="1100" dirty="0">
                        <a:effectLst/>
                      </a:endParaRP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smtClean="0">
                          <a:effectLst/>
                        </a:rPr>
                        <a:t>TC : 500</a:t>
                      </a:r>
                      <a:r>
                        <a:rPr lang="en-US" altLang="ko-KR" sz="1100" baseline="0" dirty="0" smtClean="0">
                          <a:effectLst/>
                        </a:rPr>
                        <a:t> </a:t>
                      </a:r>
                      <a:r>
                        <a:rPr lang="en-US" altLang="ko-KR" sz="1100" dirty="0" smtClean="0">
                          <a:effectLst/>
                        </a:rPr>
                        <a:t>/ TS : 300</a:t>
                      </a:r>
                      <a:endParaRPr lang="en-US" altLang="ko-KR" sz="1100" dirty="0">
                        <a:effectLst/>
                      </a:endParaRP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87511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17</a:t>
            </a:fld>
            <a:endParaRPr lang="ko-KR" altLang="en-US" sz="1050" dirty="0">
              <a:solidFill>
                <a:prstClr val="black">
                  <a:tint val="75000"/>
                </a:prstClr>
              </a:solidFill>
            </a:endParaRPr>
          </a:p>
        </p:txBody>
      </p:sp>
      <p:sp>
        <p:nvSpPr>
          <p:cNvPr id="7" name="TextBox 6"/>
          <p:cNvSpPr txBox="1"/>
          <p:nvPr/>
        </p:nvSpPr>
        <p:spPr>
          <a:xfrm>
            <a:off x="395536" y="548680"/>
            <a:ext cx="8136904" cy="4247317"/>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4.1.7. HTST / LTST (High/Low Temperature Storage Test)</a:t>
            </a:r>
          </a:p>
          <a:p>
            <a:pPr marL="342900" indent="-166688">
              <a:lnSpc>
                <a:spcPct val="150000"/>
              </a:lnSpc>
              <a:buFont typeface="Wingdings" panose="05000000000000000000" pitchFamily="2" charset="2"/>
              <a:buChar char="§"/>
            </a:pPr>
            <a:r>
              <a:rPr lang="ko-KR" altLang="en-US" sz="1400" dirty="0" smtClean="0">
                <a:latin typeface="+mj-ea"/>
                <a:ea typeface="+mj-ea"/>
              </a:rPr>
              <a:t>제품을 장시간 고온</a:t>
            </a:r>
            <a:r>
              <a:rPr lang="en-US" altLang="ko-KR" sz="1400" dirty="0" smtClean="0">
                <a:latin typeface="+mj-ea"/>
                <a:ea typeface="+mj-ea"/>
              </a:rPr>
              <a:t>/</a:t>
            </a:r>
            <a:r>
              <a:rPr lang="ko-KR" altLang="en-US" sz="1400" dirty="0" smtClean="0">
                <a:latin typeface="+mj-ea"/>
                <a:ea typeface="+mj-ea"/>
              </a:rPr>
              <a:t>저온에 보관하는 동안 어떤 영향을 받는지 평가하는 </a:t>
            </a:r>
            <a:r>
              <a:rPr lang="en-US" altLang="ko-KR" sz="1400" dirty="0" smtClean="0">
                <a:latin typeface="+mj-ea"/>
                <a:ea typeface="+mj-ea"/>
              </a:rPr>
              <a:t>TEST</a:t>
            </a:r>
          </a:p>
          <a:p>
            <a:pPr marL="342900" indent="-166688">
              <a:lnSpc>
                <a:spcPct val="150000"/>
              </a:lnSpc>
              <a:buFont typeface="Wingdings" panose="05000000000000000000" pitchFamily="2" charset="2"/>
              <a:buChar char="§"/>
            </a:pPr>
            <a:r>
              <a:rPr lang="en-US" altLang="ko-KR" sz="1400" dirty="0" smtClean="0">
                <a:latin typeface="+mj-ea"/>
                <a:ea typeface="+mj-ea"/>
              </a:rPr>
              <a:t>Electrical stress</a:t>
            </a:r>
            <a:r>
              <a:rPr lang="ko-KR" altLang="en-US" sz="1400" dirty="0" smtClean="0">
                <a:latin typeface="+mj-ea"/>
                <a:ea typeface="+mj-ea"/>
              </a:rPr>
              <a:t>를 적용하지 않음</a:t>
            </a:r>
            <a:endParaRPr lang="en-US" altLang="ko-KR" sz="1400" dirty="0" smtClean="0">
              <a:latin typeface="+mj-ea"/>
              <a:ea typeface="+mj-ea"/>
            </a:endParaRPr>
          </a:p>
          <a:p>
            <a:pPr marL="342900" indent="-166688">
              <a:lnSpc>
                <a:spcPct val="150000"/>
              </a:lnSpc>
              <a:buFont typeface="Wingdings" panose="05000000000000000000" pitchFamily="2" charset="2"/>
              <a:buChar char="§"/>
            </a:pPr>
            <a:r>
              <a:rPr lang="ko-KR" altLang="en-US" sz="1400" dirty="0" smtClean="0">
                <a:latin typeface="+mj-ea"/>
                <a:ea typeface="+mj-ea"/>
              </a:rPr>
              <a:t>장시간에 대한 신뢰성</a:t>
            </a:r>
            <a:r>
              <a:rPr lang="en-US" altLang="ko-KR" sz="1400" dirty="0" smtClean="0">
                <a:latin typeface="+mj-ea"/>
                <a:ea typeface="+mj-ea"/>
              </a:rPr>
              <a:t>(Long Term Reliability)</a:t>
            </a:r>
            <a:r>
              <a:rPr lang="ko-KR" altLang="en-US" sz="1400" dirty="0" smtClean="0">
                <a:latin typeface="+mj-ea"/>
                <a:ea typeface="+mj-ea"/>
              </a:rPr>
              <a:t>을 평가하는 것이 </a:t>
            </a:r>
            <a:r>
              <a:rPr lang="ko-KR" altLang="en-US" sz="1400" dirty="0" smtClean="0">
                <a:latin typeface="+mj-ea"/>
                <a:ea typeface="+mj-ea"/>
              </a:rPr>
              <a:t>주목적</a:t>
            </a:r>
            <a:endParaRPr lang="en-US" altLang="ko-KR" sz="1400" dirty="0" smtClean="0">
              <a:latin typeface="+mj-ea"/>
              <a:ea typeface="+mj-ea"/>
            </a:endParaRPr>
          </a:p>
          <a:p>
            <a:pPr marL="342900" indent="-166688">
              <a:lnSpc>
                <a:spcPct val="150000"/>
              </a:lnSpc>
              <a:buFont typeface="Wingdings" panose="05000000000000000000" pitchFamily="2" charset="2"/>
              <a:buChar char="§"/>
            </a:pPr>
            <a:r>
              <a:rPr lang="en-US" altLang="ko-KR" sz="1400" dirty="0" smtClean="0">
                <a:latin typeface="+mj-ea"/>
                <a:ea typeface="+mj-ea"/>
              </a:rPr>
              <a:t>Package </a:t>
            </a:r>
            <a:r>
              <a:rPr lang="ko-KR" altLang="en-US" sz="1400" dirty="0" smtClean="0">
                <a:latin typeface="+mj-ea"/>
                <a:ea typeface="+mj-ea"/>
              </a:rPr>
              <a:t>내부 다양한 일종금속재료 접합부의 기계적</a:t>
            </a:r>
            <a:r>
              <a:rPr lang="en-US" altLang="ko-KR" sz="1400" dirty="0" smtClean="0">
                <a:latin typeface="+mj-ea"/>
                <a:ea typeface="+mj-ea"/>
              </a:rPr>
              <a:t>, </a:t>
            </a:r>
            <a:r>
              <a:rPr lang="ko-KR" altLang="en-US" sz="1400" dirty="0" smtClean="0">
                <a:latin typeface="+mj-ea"/>
                <a:ea typeface="+mj-ea"/>
              </a:rPr>
              <a:t>전기적 성능을 평가</a:t>
            </a:r>
            <a:r>
              <a:rPr lang="en-US" altLang="ko-KR" sz="1400" dirty="0" smtClean="0">
                <a:latin typeface="+mj-ea"/>
                <a:ea typeface="+mj-ea"/>
              </a:rPr>
              <a:t>.</a:t>
            </a:r>
            <a:endParaRPr lang="en-US" altLang="ko-KR" sz="1400" dirty="0" smtClean="0">
              <a:latin typeface="+mj-ea"/>
              <a:ea typeface="+mj-ea"/>
            </a:endParaRPr>
          </a:p>
          <a:p>
            <a:pPr lvl="0" fontAlgn="base">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fontAlgn="base">
              <a:lnSpc>
                <a:spcPct val="150000"/>
              </a:lnSpc>
              <a:spcBef>
                <a:spcPct val="0"/>
              </a:spcBef>
              <a:spcAft>
                <a:spcPct val="0"/>
              </a:spcAft>
            </a:pPr>
            <a:r>
              <a:rPr kumimoji="1" lang="ko-KR" altLang="en-US" sz="1200" b="1" dirty="0" smtClean="0">
                <a:solidFill>
                  <a:srgbClr val="EB7000"/>
                </a:solidFill>
                <a:latin typeface="+mj-ea"/>
                <a:ea typeface="+mj-ea"/>
                <a:cs typeface="굴림" pitchFamily="50" charset="-127"/>
              </a:rPr>
              <a:t>▶ </a:t>
            </a:r>
            <a:r>
              <a:rPr kumimoji="1" lang="ko-KR" altLang="ko-KR" sz="1200" b="1" dirty="0" smtClean="0">
                <a:solidFill>
                  <a:srgbClr val="EB7000"/>
                </a:solidFill>
                <a:latin typeface="+mj-ea"/>
                <a:ea typeface="+mj-ea"/>
                <a:cs typeface="굴림" pitchFamily="50" charset="-127"/>
              </a:rPr>
              <a:t>Summary </a:t>
            </a:r>
            <a:r>
              <a:rPr kumimoji="1" lang="ko-KR" altLang="ko-KR" sz="1200" b="1" dirty="0">
                <a:solidFill>
                  <a:srgbClr val="EB7000"/>
                </a:solidFill>
                <a:latin typeface="+mj-ea"/>
                <a:ea typeface="+mj-ea"/>
                <a:cs typeface="굴림" pitchFamily="50" charset="-127"/>
              </a:rPr>
              <a:t>of </a:t>
            </a:r>
            <a:r>
              <a:rPr kumimoji="1" lang="en-US" altLang="ko-KR" sz="1200" b="1" dirty="0" smtClean="0">
                <a:solidFill>
                  <a:srgbClr val="EB7000"/>
                </a:solidFill>
                <a:latin typeface="+mj-ea"/>
                <a:ea typeface="+mj-ea"/>
                <a:cs typeface="굴림" pitchFamily="50" charset="-127"/>
              </a:rPr>
              <a:t>HTS </a:t>
            </a:r>
            <a:r>
              <a:rPr kumimoji="1" lang="ko-KR" altLang="ko-KR" sz="1200" b="1" dirty="0" smtClean="0">
                <a:solidFill>
                  <a:srgbClr val="EB7000"/>
                </a:solidFill>
                <a:latin typeface="+mj-ea"/>
                <a:ea typeface="+mj-ea"/>
                <a:cs typeface="굴림" pitchFamily="50" charset="-127"/>
              </a:rPr>
              <a:t>conditions</a:t>
            </a:r>
            <a:r>
              <a:rPr kumimoji="1" lang="en-US" altLang="ko-KR" sz="1200" b="1" dirty="0" smtClean="0">
                <a:solidFill>
                  <a:srgbClr val="EB7000"/>
                </a:solidFill>
                <a:latin typeface="+mj-ea"/>
                <a:ea typeface="+mj-ea"/>
                <a:cs typeface="굴림" pitchFamily="50" charset="-127"/>
              </a:rPr>
              <a:t> (1,000 </a:t>
            </a:r>
            <a:r>
              <a:rPr kumimoji="1" lang="en-US" altLang="ko-KR" sz="1200" b="1" dirty="0" err="1" smtClean="0">
                <a:solidFill>
                  <a:srgbClr val="EB7000"/>
                </a:solidFill>
                <a:latin typeface="+mj-ea"/>
                <a:ea typeface="+mj-ea"/>
                <a:cs typeface="굴림" pitchFamily="50" charset="-127"/>
              </a:rPr>
              <a:t>hrs</a:t>
            </a:r>
            <a:r>
              <a:rPr kumimoji="1" lang="en-US" altLang="ko-KR" sz="1200" b="1" dirty="0" smtClean="0">
                <a:solidFill>
                  <a:srgbClr val="EB7000"/>
                </a:solidFill>
                <a:latin typeface="+mj-ea"/>
                <a:ea typeface="+mj-ea"/>
                <a:cs typeface="굴림" pitchFamily="50" charset="-127"/>
              </a:rPr>
              <a:t>)                        </a:t>
            </a:r>
            <a:r>
              <a:rPr kumimoji="1" lang="ko-KR" altLang="en-US" sz="1200" b="1" dirty="0" smtClean="0">
                <a:solidFill>
                  <a:srgbClr val="EB7000"/>
                </a:solidFill>
                <a:latin typeface="+mj-ea"/>
                <a:ea typeface="+mj-ea"/>
                <a:cs typeface="굴림" pitchFamily="50" charset="-127"/>
              </a:rPr>
              <a:t>▶</a:t>
            </a:r>
            <a:r>
              <a:rPr kumimoji="1" lang="en-US" altLang="ko-KR" sz="1200" b="1" dirty="0" smtClean="0">
                <a:solidFill>
                  <a:srgbClr val="EB7000"/>
                </a:solidFill>
                <a:latin typeface="+mj-ea"/>
                <a:ea typeface="+mj-ea"/>
                <a:cs typeface="굴림" pitchFamily="50" charset="-127"/>
              </a:rPr>
              <a:t> </a:t>
            </a:r>
            <a:r>
              <a:rPr kumimoji="1" lang="ko-KR" altLang="ko-KR" sz="1200" b="1" dirty="0" smtClean="0">
                <a:solidFill>
                  <a:srgbClr val="EB7000"/>
                </a:solidFill>
                <a:latin typeface="+mj-ea"/>
                <a:cs typeface="굴림" pitchFamily="50" charset="-127"/>
              </a:rPr>
              <a:t>Summary </a:t>
            </a:r>
            <a:r>
              <a:rPr kumimoji="1" lang="ko-KR" altLang="ko-KR" sz="1200" b="1" dirty="0">
                <a:solidFill>
                  <a:srgbClr val="EB7000"/>
                </a:solidFill>
                <a:latin typeface="+mj-ea"/>
                <a:cs typeface="굴림" pitchFamily="50" charset="-127"/>
              </a:rPr>
              <a:t>of </a:t>
            </a:r>
            <a:r>
              <a:rPr kumimoji="1" lang="en-US" altLang="ko-KR" sz="1200" b="1" dirty="0" smtClean="0">
                <a:solidFill>
                  <a:srgbClr val="EB7000"/>
                </a:solidFill>
                <a:latin typeface="+mj-ea"/>
                <a:cs typeface="굴림" pitchFamily="50" charset="-127"/>
              </a:rPr>
              <a:t>LTS </a:t>
            </a:r>
            <a:r>
              <a:rPr kumimoji="1" lang="ko-KR" altLang="ko-KR" sz="1200" b="1" dirty="0" smtClean="0">
                <a:solidFill>
                  <a:srgbClr val="EB7000"/>
                </a:solidFill>
                <a:latin typeface="+mj-ea"/>
                <a:cs typeface="굴림" pitchFamily="50" charset="-127"/>
              </a:rPr>
              <a:t>conditions</a:t>
            </a:r>
            <a:r>
              <a:rPr kumimoji="1" lang="en-US" altLang="ko-KR" sz="1200" b="1" dirty="0" smtClean="0">
                <a:solidFill>
                  <a:srgbClr val="EB7000"/>
                </a:solidFill>
                <a:latin typeface="+mj-ea"/>
                <a:cs typeface="굴림" pitchFamily="50" charset="-127"/>
              </a:rPr>
              <a:t> (1,000 </a:t>
            </a:r>
            <a:r>
              <a:rPr kumimoji="1" lang="en-US" altLang="ko-KR" sz="1200" b="1" dirty="0" err="1">
                <a:solidFill>
                  <a:srgbClr val="EB7000"/>
                </a:solidFill>
                <a:latin typeface="+mj-ea"/>
                <a:cs typeface="굴림" pitchFamily="50" charset="-127"/>
              </a:rPr>
              <a:t>hrs</a:t>
            </a:r>
            <a:r>
              <a:rPr kumimoji="1" lang="en-US" altLang="ko-KR" sz="1200" b="1" dirty="0">
                <a:solidFill>
                  <a:srgbClr val="EB7000"/>
                </a:solidFill>
                <a:latin typeface="+mj-ea"/>
                <a:cs typeface="굴림" pitchFamily="50" charset="-127"/>
              </a:rPr>
              <a:t>)</a:t>
            </a:r>
            <a:endParaRPr kumimoji="1" lang="ko-KR" altLang="ko-KR" sz="1200" b="1" dirty="0">
              <a:solidFill>
                <a:srgbClr val="EB7000"/>
              </a:solidFill>
              <a:latin typeface="+mj-ea"/>
              <a:cs typeface="굴림" pitchFamily="50" charset="-127"/>
            </a:endParaRPr>
          </a:p>
          <a:p>
            <a:pPr marL="171450" lvl="0" indent="-171450" fontAlgn="base">
              <a:lnSpc>
                <a:spcPct val="150000"/>
              </a:lnSpc>
              <a:spcBef>
                <a:spcPct val="0"/>
              </a:spcBef>
              <a:spcAft>
                <a:spcPct val="0"/>
              </a:spcAft>
              <a:buFont typeface="맑은 고딕" panose="020B0503020000020004" pitchFamily="50" charset="-127"/>
              <a:buChar char="▶"/>
            </a:pPr>
            <a:endParaRPr kumimoji="1" lang="ko-KR" altLang="ko-KR" sz="12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lang="en-US" altLang="ko-KR" sz="1400" b="1" dirty="0" smtClean="0">
              <a:solidFill>
                <a:srgbClr val="EB7000"/>
              </a:solidFill>
              <a:latin typeface="+mj-ea"/>
              <a:ea typeface="+mj-ea"/>
            </a:endParaRPr>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graphicFrame>
        <p:nvGraphicFramePr>
          <p:cNvPr id="8" name="표 7"/>
          <p:cNvGraphicFramePr>
            <a:graphicFrameLocks noGrp="1"/>
          </p:cNvGraphicFramePr>
          <p:nvPr>
            <p:extLst>
              <p:ext uri="{D42A27DB-BD31-4B8C-83A1-F6EECF244321}">
                <p14:modId xmlns:p14="http://schemas.microsoft.com/office/powerpoint/2010/main" val="1046627507"/>
              </p:ext>
            </p:extLst>
          </p:nvPr>
        </p:nvGraphicFramePr>
        <p:xfrm>
          <a:off x="675932" y="2924944"/>
          <a:ext cx="3600000" cy="2988564"/>
        </p:xfrm>
        <a:graphic>
          <a:graphicData uri="http://schemas.openxmlformats.org/drawingml/2006/table">
            <a:tbl>
              <a:tblPr/>
              <a:tblGrid>
                <a:gridCol w="1215095"/>
                <a:gridCol w="2384905"/>
              </a:tblGrid>
              <a:tr h="338705">
                <a:tc>
                  <a:txBody>
                    <a:bodyPr/>
                    <a:lstStyle/>
                    <a:p>
                      <a:pPr algn="ctr" latinLnBrk="0"/>
                      <a:r>
                        <a:rPr lang="en-US" sz="1100" dirty="0">
                          <a:effectLst/>
                        </a:rPr>
                        <a:t>Condition</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Temperature (°C)</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373328">
                <a:tc>
                  <a:txBody>
                    <a:bodyPr/>
                    <a:lstStyle/>
                    <a:p>
                      <a:pPr algn="ctr" latinLnBrk="0"/>
                      <a:r>
                        <a:rPr lang="en-US" sz="1100" dirty="0">
                          <a:effectLst/>
                        </a:rPr>
                        <a:t>A</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+125 (-0/+10)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328">
                <a:tc>
                  <a:txBody>
                    <a:bodyPr/>
                    <a:lstStyle/>
                    <a:p>
                      <a:pPr algn="ctr" latinLnBrk="0"/>
                      <a:r>
                        <a:rPr lang="en-US" sz="1100" dirty="0">
                          <a:effectLst/>
                        </a:rPr>
                        <a:t>B</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+150 (-0/+10)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328">
                <a:tc>
                  <a:txBody>
                    <a:bodyPr/>
                    <a:lstStyle/>
                    <a:p>
                      <a:pPr algn="ctr" latinLnBrk="0"/>
                      <a:r>
                        <a:rPr lang="en-US" sz="1100">
                          <a:effectLst/>
                        </a:rPr>
                        <a:t>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+175 (-0/+10)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328">
                <a:tc>
                  <a:txBody>
                    <a:bodyPr/>
                    <a:lstStyle/>
                    <a:p>
                      <a:pPr algn="ctr" latinLnBrk="0"/>
                      <a:r>
                        <a:rPr lang="en-US" sz="1100">
                          <a:effectLst/>
                        </a:rPr>
                        <a:t>D</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+200 (-0/+10)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328">
                <a:tc>
                  <a:txBody>
                    <a:bodyPr/>
                    <a:lstStyle/>
                    <a:p>
                      <a:pPr algn="ctr" latinLnBrk="0"/>
                      <a:r>
                        <a:rPr lang="en-US" sz="1100">
                          <a:effectLst/>
                        </a:rPr>
                        <a:t>E</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+250 (-0/+10)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328">
                <a:tc>
                  <a:txBody>
                    <a:bodyPr/>
                    <a:lstStyle/>
                    <a:p>
                      <a:pPr algn="ctr" latinLnBrk="0"/>
                      <a:r>
                        <a:rPr lang="en-US" sz="1100">
                          <a:effectLst/>
                        </a:rPr>
                        <a:t>F</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+300 (-0/+10)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328">
                <a:tc>
                  <a:txBody>
                    <a:bodyPr/>
                    <a:lstStyle/>
                    <a:p>
                      <a:pPr algn="ctr" latinLnBrk="0"/>
                      <a:r>
                        <a:rPr lang="en-US" sz="1100">
                          <a:effectLst/>
                        </a:rPr>
                        <a:t>G</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+85 (-0/+10)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표 8"/>
          <p:cNvGraphicFramePr>
            <a:graphicFrameLocks noGrp="1"/>
          </p:cNvGraphicFramePr>
          <p:nvPr>
            <p:extLst>
              <p:ext uri="{D42A27DB-BD31-4B8C-83A1-F6EECF244321}">
                <p14:modId xmlns:p14="http://schemas.microsoft.com/office/powerpoint/2010/main" val="3013865799"/>
              </p:ext>
            </p:extLst>
          </p:nvPr>
        </p:nvGraphicFramePr>
        <p:xfrm>
          <a:off x="5004048" y="2924946"/>
          <a:ext cx="3600400" cy="1476756"/>
        </p:xfrm>
        <a:graphic>
          <a:graphicData uri="http://schemas.openxmlformats.org/drawingml/2006/table">
            <a:tbl>
              <a:tblPr/>
              <a:tblGrid>
                <a:gridCol w="1496270"/>
                <a:gridCol w="2104130"/>
              </a:tblGrid>
              <a:tr h="334365">
                <a:tc>
                  <a:txBody>
                    <a:bodyPr/>
                    <a:lstStyle/>
                    <a:p>
                      <a:pPr algn="ctr" latinLnBrk="0"/>
                      <a:r>
                        <a:rPr lang="en-US" sz="1100" dirty="0">
                          <a:effectLst/>
                        </a:rPr>
                        <a:t>Condition</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Temperature (°C)</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368545">
                <a:tc>
                  <a:txBody>
                    <a:bodyPr/>
                    <a:lstStyle/>
                    <a:p>
                      <a:pPr algn="ctr" latinLnBrk="0"/>
                      <a:r>
                        <a:rPr lang="en-US" sz="1100" dirty="0">
                          <a:effectLst/>
                        </a:rPr>
                        <a:t>A</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-40 (-10/+0)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8545">
                <a:tc>
                  <a:txBody>
                    <a:bodyPr/>
                    <a:lstStyle/>
                    <a:p>
                      <a:pPr algn="ctr" latinLnBrk="0"/>
                      <a:r>
                        <a:rPr lang="en-US" sz="1100" dirty="0">
                          <a:effectLst/>
                        </a:rPr>
                        <a:t>B</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-55 (-10/+0)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8545">
                <a:tc>
                  <a:txBody>
                    <a:bodyPr/>
                    <a:lstStyle/>
                    <a:p>
                      <a:pPr algn="ctr" latinLnBrk="0"/>
                      <a:r>
                        <a:rPr lang="en-US" sz="1100" dirty="0">
                          <a:effectLst/>
                        </a:rPr>
                        <a:t>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altLang="ko-KR" sz="1100" dirty="0">
                          <a:effectLst/>
                        </a:rPr>
                        <a:t>-65 (-10/+0)</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종류 </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환경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696873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종류 </a:t>
            </a:r>
            <a:r>
              <a:rPr kumimoji="0" lang="en-US" altLang="ko-KR" b="1" dirty="0" smtClean="0">
                <a:solidFill>
                  <a:srgbClr val="0094DA"/>
                </a:solidFill>
                <a:latin typeface="맑은 고딕" panose="020B0503020000020004" pitchFamily="50" charset="-127"/>
                <a:ea typeface="맑은 고딕" panose="020B0503020000020004" pitchFamily="50" charset="-127"/>
              </a:rPr>
              <a:t>_ </a:t>
            </a:r>
            <a:r>
              <a:rPr kumimoji="0" lang="ko-KR" altLang="en-US" b="1" dirty="0" smtClean="0">
                <a:solidFill>
                  <a:srgbClr val="0094DA"/>
                </a:solidFill>
                <a:latin typeface="맑은 고딕" panose="020B0503020000020004" pitchFamily="50" charset="-127"/>
                <a:ea typeface="맑은 고딕" panose="020B0503020000020004" pitchFamily="50" charset="-127"/>
              </a:rPr>
              <a:t>환경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18</a:t>
            </a:fld>
            <a:endParaRPr lang="ko-KR" altLang="en-US" sz="1050" dirty="0">
              <a:solidFill>
                <a:prstClr val="black">
                  <a:tint val="75000"/>
                </a:prstClr>
              </a:solidFill>
            </a:endParaRPr>
          </a:p>
        </p:txBody>
      </p:sp>
      <p:sp>
        <p:nvSpPr>
          <p:cNvPr id="7" name="TextBox 6"/>
          <p:cNvSpPr txBox="1"/>
          <p:nvPr/>
        </p:nvSpPr>
        <p:spPr>
          <a:xfrm>
            <a:off x="395536" y="548680"/>
            <a:ext cx="8352928" cy="4016484"/>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4.1.8. HALT (High Accelerated Limit Test)</a:t>
            </a:r>
          </a:p>
          <a:p>
            <a:pPr marL="342900" indent="-166688">
              <a:lnSpc>
                <a:spcPct val="150000"/>
              </a:lnSpc>
              <a:buFont typeface="Wingdings" panose="05000000000000000000" pitchFamily="2" charset="2"/>
              <a:buChar char="§"/>
            </a:pPr>
            <a:r>
              <a:rPr lang="en-US" altLang="ko-KR" sz="1400" dirty="0" smtClean="0">
                <a:latin typeface="+mj-ea"/>
                <a:ea typeface="+mj-ea"/>
              </a:rPr>
              <a:t>Field </a:t>
            </a:r>
            <a:r>
              <a:rPr lang="ko-KR" altLang="en-US" sz="1400" dirty="0" smtClean="0">
                <a:latin typeface="+mj-ea"/>
                <a:ea typeface="+mj-ea"/>
              </a:rPr>
              <a:t>환경을 모사하는 개념이 아니며</a:t>
            </a:r>
            <a:r>
              <a:rPr lang="en-US" altLang="ko-KR" sz="1400" dirty="0" smtClean="0">
                <a:latin typeface="+mj-ea"/>
                <a:ea typeface="+mj-ea"/>
              </a:rPr>
              <a:t>, </a:t>
            </a:r>
            <a:r>
              <a:rPr lang="ko-KR" altLang="en-US" sz="1400" dirty="0" smtClean="0">
                <a:latin typeface="+mj-ea"/>
                <a:ea typeface="+mj-ea"/>
              </a:rPr>
              <a:t>제품의 설계 단계에서 실시하여 취약부분을 최대한 빨리 발견하기 위한 목적의 </a:t>
            </a:r>
            <a:r>
              <a:rPr lang="en-US" altLang="ko-KR" sz="1400" dirty="0" smtClean="0">
                <a:latin typeface="+mj-ea"/>
                <a:ea typeface="+mj-ea"/>
              </a:rPr>
              <a:t>TEST</a:t>
            </a:r>
          </a:p>
          <a:p>
            <a:pPr marL="342900" indent="-166688">
              <a:lnSpc>
                <a:spcPct val="150000"/>
              </a:lnSpc>
              <a:buFont typeface="Wingdings" panose="05000000000000000000" pitchFamily="2" charset="2"/>
              <a:buChar char="§"/>
            </a:pPr>
            <a:r>
              <a:rPr lang="ko-KR" altLang="en-US" sz="1400" dirty="0" smtClean="0">
                <a:latin typeface="+mj-ea"/>
              </a:rPr>
              <a:t>불량을 </a:t>
            </a:r>
            <a:r>
              <a:rPr lang="ko-KR" altLang="en-US" sz="1400" dirty="0">
                <a:latin typeface="+mj-ea"/>
              </a:rPr>
              <a:t>가속화 하기 위하여 저온</a:t>
            </a:r>
            <a:r>
              <a:rPr lang="en-US" altLang="ko-KR" sz="1400" dirty="0">
                <a:latin typeface="+mj-ea"/>
              </a:rPr>
              <a:t>/</a:t>
            </a:r>
            <a:r>
              <a:rPr lang="ko-KR" altLang="en-US" sz="1400" dirty="0">
                <a:latin typeface="+mj-ea"/>
              </a:rPr>
              <a:t>고온조건과 랜덤진동을 사용해서 </a:t>
            </a:r>
            <a:r>
              <a:rPr lang="en-US" altLang="ko-KR" sz="1400" dirty="0">
                <a:latin typeface="+mj-ea"/>
              </a:rPr>
              <a:t>weak point </a:t>
            </a:r>
            <a:r>
              <a:rPr lang="ko-KR" altLang="en-US" sz="1400" dirty="0">
                <a:latin typeface="+mj-ea"/>
              </a:rPr>
              <a:t>불량을 가속하고 이와 동시에 개선방법을 적용해 시장에서의 </a:t>
            </a:r>
            <a:r>
              <a:rPr lang="en-US" altLang="ko-KR" sz="1400" dirty="0">
                <a:latin typeface="+mj-ea"/>
              </a:rPr>
              <a:t>return</a:t>
            </a:r>
            <a:r>
              <a:rPr lang="ko-KR" altLang="en-US" sz="1400" dirty="0">
                <a:latin typeface="+mj-ea"/>
              </a:rPr>
              <a:t> </a:t>
            </a:r>
            <a:r>
              <a:rPr lang="en-US" altLang="ko-KR" sz="1400" dirty="0">
                <a:latin typeface="+mj-ea"/>
              </a:rPr>
              <a:t>rate</a:t>
            </a:r>
            <a:r>
              <a:rPr lang="ko-KR" altLang="en-US" sz="1400" dirty="0">
                <a:latin typeface="+mj-ea"/>
              </a:rPr>
              <a:t>를 </a:t>
            </a:r>
            <a:r>
              <a:rPr lang="ko-KR" altLang="en-US" sz="1400" dirty="0" smtClean="0">
                <a:latin typeface="+mj-ea"/>
              </a:rPr>
              <a:t>낮추고 제품</a:t>
            </a:r>
            <a:r>
              <a:rPr lang="en-US" altLang="ko-KR" sz="1400" dirty="0">
                <a:latin typeface="+mj-ea"/>
              </a:rPr>
              <a:t> </a:t>
            </a:r>
            <a:r>
              <a:rPr lang="en-US" altLang="ko-KR" sz="1400" dirty="0" smtClean="0">
                <a:latin typeface="+mj-ea"/>
              </a:rPr>
              <a:t>margin</a:t>
            </a:r>
            <a:r>
              <a:rPr lang="ko-KR" altLang="en-US" sz="1400" dirty="0" smtClean="0">
                <a:latin typeface="+mj-ea"/>
              </a:rPr>
              <a:t>을 확보하는 것이 목적</a:t>
            </a:r>
            <a:r>
              <a:rPr lang="en-US" altLang="ko-KR" sz="1400" dirty="0" smtClean="0">
                <a:latin typeface="+mj-ea"/>
              </a:rPr>
              <a:t>.</a:t>
            </a:r>
            <a:endParaRPr lang="en-US" altLang="ko-KR" sz="1400" dirty="0">
              <a:latin typeface="+mj-ea"/>
            </a:endParaRPr>
          </a:p>
          <a:p>
            <a:pPr marL="342900" indent="-166688">
              <a:lnSpc>
                <a:spcPct val="150000"/>
              </a:lnSpc>
              <a:buFont typeface="Wingdings" panose="05000000000000000000" pitchFamily="2" charset="2"/>
              <a:buChar char="§"/>
            </a:pPr>
            <a:r>
              <a:rPr lang="ko-KR" altLang="en-US" sz="1400" dirty="0" smtClean="0">
                <a:latin typeface="+mj-ea"/>
                <a:ea typeface="+mj-ea"/>
              </a:rPr>
              <a:t>무엇보다도 </a:t>
            </a:r>
            <a:r>
              <a:rPr lang="ko-KR" altLang="en-US" sz="1400" dirty="0">
                <a:latin typeface="+mj-ea"/>
                <a:ea typeface="+mj-ea"/>
              </a:rPr>
              <a:t>설계자와 시험자간의 협의로 </a:t>
            </a:r>
            <a:r>
              <a:rPr lang="en-US" altLang="ko-KR" sz="1400" dirty="0">
                <a:latin typeface="+mj-ea"/>
                <a:ea typeface="+mj-ea"/>
              </a:rPr>
              <a:t>Test Plan</a:t>
            </a:r>
            <a:r>
              <a:rPr lang="ko-KR" altLang="en-US" sz="1400" dirty="0">
                <a:latin typeface="+mj-ea"/>
                <a:ea typeface="+mj-ea"/>
              </a:rPr>
              <a:t>을 설계하고 정확한 시험</a:t>
            </a:r>
            <a:r>
              <a:rPr lang="en-US" altLang="ko-KR" sz="1400" dirty="0">
                <a:latin typeface="+mj-ea"/>
                <a:ea typeface="+mj-ea"/>
              </a:rPr>
              <a:t>(</a:t>
            </a:r>
            <a:r>
              <a:rPr lang="ko-KR" altLang="en-US" sz="1400" dirty="0">
                <a:latin typeface="+mj-ea"/>
                <a:ea typeface="+mj-ea"/>
              </a:rPr>
              <a:t>목적하는 </a:t>
            </a:r>
            <a:r>
              <a:rPr lang="ko-KR" altLang="en-US" sz="1400" dirty="0" err="1">
                <a:latin typeface="+mj-ea"/>
                <a:ea typeface="+mj-ea"/>
              </a:rPr>
              <a:t>특성값을</a:t>
            </a:r>
            <a:r>
              <a:rPr lang="ko-KR" altLang="en-US" sz="1400" dirty="0">
                <a:latin typeface="+mj-ea"/>
                <a:ea typeface="+mj-ea"/>
              </a:rPr>
              <a:t> 변동시킬 수 있는</a:t>
            </a:r>
            <a:r>
              <a:rPr lang="en-US" altLang="ko-KR" sz="1400" dirty="0">
                <a:latin typeface="+mj-ea"/>
                <a:ea typeface="+mj-ea"/>
              </a:rPr>
              <a:t>)</a:t>
            </a:r>
            <a:r>
              <a:rPr lang="ko-KR" altLang="en-US" sz="1400" dirty="0">
                <a:latin typeface="+mj-ea"/>
                <a:ea typeface="+mj-ea"/>
              </a:rPr>
              <a:t>을 하며</a:t>
            </a:r>
            <a:r>
              <a:rPr lang="en-US" altLang="ko-KR" sz="1400" dirty="0">
                <a:latin typeface="+mj-ea"/>
                <a:ea typeface="+mj-ea"/>
              </a:rPr>
              <a:t>, </a:t>
            </a:r>
            <a:r>
              <a:rPr lang="ko-KR" altLang="en-US" sz="1400" dirty="0">
                <a:latin typeface="+mj-ea"/>
                <a:ea typeface="+mj-ea"/>
              </a:rPr>
              <a:t>문제점 발생시 원인 분석을 할 수 있어야 </a:t>
            </a:r>
            <a:r>
              <a:rPr lang="ko-KR" altLang="en-US" sz="1400" dirty="0" smtClean="0">
                <a:latin typeface="+mj-ea"/>
                <a:ea typeface="+mj-ea"/>
              </a:rPr>
              <a:t>함</a:t>
            </a:r>
            <a:r>
              <a:rPr lang="en-US" altLang="ko-KR" sz="1400" dirty="0" smtClean="0">
                <a:latin typeface="+mj-ea"/>
                <a:ea typeface="+mj-ea"/>
              </a:rPr>
              <a:t>.</a:t>
            </a: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r>
              <a:rPr kumimoji="1" lang="ko-KR" altLang="en-US" sz="1400" b="1" dirty="0">
                <a:solidFill>
                  <a:srgbClr val="EB7000"/>
                </a:solidFill>
                <a:latin typeface="+mj-ea"/>
                <a:cs typeface="굴림" pitchFamily="50" charset="-127"/>
              </a:rPr>
              <a:t>▶ </a:t>
            </a:r>
            <a:r>
              <a:rPr kumimoji="1" lang="ko-KR" altLang="ko-KR" sz="1400" b="1" dirty="0">
                <a:solidFill>
                  <a:srgbClr val="EB7000"/>
                </a:solidFill>
                <a:latin typeface="+mj-ea"/>
                <a:cs typeface="굴림" pitchFamily="50" charset="-127"/>
              </a:rPr>
              <a:t>Summary of </a:t>
            </a:r>
            <a:r>
              <a:rPr kumimoji="1" lang="en-US" altLang="ko-KR" sz="1400" b="1" dirty="0" smtClean="0">
                <a:solidFill>
                  <a:srgbClr val="EB7000"/>
                </a:solidFill>
                <a:latin typeface="+mj-ea"/>
                <a:cs typeface="굴림" pitchFamily="50" charset="-127"/>
              </a:rPr>
              <a:t>HALT</a:t>
            </a:r>
            <a:endParaRPr lang="en-US" altLang="ko-KR" sz="1400" b="1" dirty="0" smtClean="0">
              <a:solidFill>
                <a:srgbClr val="EB7000"/>
              </a:solidFill>
              <a:latin typeface="+mj-ea"/>
              <a:ea typeface="+mj-ea"/>
            </a:endParaRPr>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573016"/>
            <a:ext cx="8064896" cy="225034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696873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4.2.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수</a:t>
            </a:r>
            <a:r>
              <a:rPr kumimoji="0" lang="ko-KR" altLang="en-US" b="1" dirty="0">
                <a:solidFill>
                  <a:srgbClr val="0094DA"/>
                </a:solidFill>
                <a:latin typeface="맑은 고딕" panose="020B0503020000020004" pitchFamily="50" charset="-127"/>
                <a:ea typeface="맑은 고딕" panose="020B0503020000020004" pitchFamily="50" charset="-127"/>
              </a:rPr>
              <a:t>명</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19</a:t>
            </a:fld>
            <a:endParaRPr lang="ko-KR" altLang="en-US" sz="1050" dirty="0">
              <a:solidFill>
                <a:prstClr val="black">
                  <a:tint val="75000"/>
                </a:prstClr>
              </a:solidFill>
            </a:endParaRPr>
          </a:p>
        </p:txBody>
      </p:sp>
      <p:sp>
        <p:nvSpPr>
          <p:cNvPr id="7" name="TextBox 6"/>
          <p:cNvSpPr txBox="1"/>
          <p:nvPr/>
        </p:nvSpPr>
        <p:spPr>
          <a:xfrm>
            <a:off x="395536" y="548680"/>
            <a:ext cx="8424936" cy="6924973"/>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4.2.1. ELFR (Early Life Failure Rate)</a:t>
            </a:r>
          </a:p>
          <a:p>
            <a:pPr marL="342900" indent="-342900">
              <a:lnSpc>
                <a:spcPct val="150000"/>
              </a:lnSpc>
              <a:buFont typeface="Calibri" panose="020F0502020204030204" pitchFamily="34" charset="0"/>
              <a:buChar char="→"/>
            </a:pPr>
            <a:endParaRPr lang="en-US" altLang="ko-KR" sz="1400" dirty="0" smtClean="0"/>
          </a:p>
          <a:p>
            <a:pPr marL="342900" indent="-342900">
              <a:lnSpc>
                <a:spcPct val="150000"/>
              </a:lnSpc>
              <a:buFont typeface="Calibri" panose="020F0502020204030204" pitchFamily="34" charset="0"/>
              <a:buChar char="→"/>
            </a:pPr>
            <a:endParaRPr lang="en-US" altLang="ko-KR" sz="1400" dirty="0"/>
          </a:p>
          <a:p>
            <a:pPr marL="342900" indent="-342900">
              <a:lnSpc>
                <a:spcPct val="150000"/>
              </a:lnSpc>
              <a:buFont typeface="Calibri" panose="020F0502020204030204" pitchFamily="34" charset="0"/>
              <a:buChar char="→"/>
            </a:pPr>
            <a:endParaRPr lang="en-US" altLang="ko-KR" sz="1400" dirty="0" smtClean="0"/>
          </a:p>
          <a:p>
            <a:pPr marL="342900" indent="-342900">
              <a:lnSpc>
                <a:spcPct val="150000"/>
              </a:lnSpc>
              <a:buFont typeface="Calibri" panose="020F0502020204030204" pitchFamily="34" charset="0"/>
              <a:buChar char="→"/>
            </a:pPr>
            <a:endParaRPr lang="en-US" altLang="ko-KR" sz="1400" dirty="0"/>
          </a:p>
          <a:p>
            <a:pPr marL="342900" indent="-342900">
              <a:lnSpc>
                <a:spcPct val="150000"/>
              </a:lnSpc>
              <a:buFont typeface="Calibri" panose="020F0502020204030204" pitchFamily="34" charset="0"/>
              <a:buChar char="→"/>
            </a:pPr>
            <a:endParaRPr lang="en-US" altLang="ko-KR" sz="1400" dirty="0" smtClean="0"/>
          </a:p>
          <a:p>
            <a:pPr marL="342900" indent="-342900">
              <a:lnSpc>
                <a:spcPct val="150000"/>
              </a:lnSpc>
              <a:buFont typeface="Calibri" panose="020F0502020204030204" pitchFamily="34" charset="0"/>
              <a:buChar char="→"/>
            </a:pPr>
            <a:endParaRPr lang="en-US" altLang="ko-KR" sz="1400" dirty="0"/>
          </a:p>
          <a:p>
            <a:pPr marL="342900" indent="-342900">
              <a:lnSpc>
                <a:spcPct val="150000"/>
              </a:lnSpc>
              <a:buFont typeface="Calibri" panose="020F0502020204030204" pitchFamily="34" charset="0"/>
              <a:buChar char="→"/>
            </a:pPr>
            <a:endParaRPr lang="en-US" altLang="ko-KR" sz="1400" dirty="0" smtClean="0"/>
          </a:p>
          <a:p>
            <a:pPr marL="342900" indent="-342900">
              <a:lnSpc>
                <a:spcPct val="150000"/>
              </a:lnSpc>
              <a:buFont typeface="Calibri" panose="020F0502020204030204" pitchFamily="34" charset="0"/>
              <a:buChar char="→"/>
            </a:pPr>
            <a:endParaRPr lang="en-US" altLang="ko-KR" sz="1400" dirty="0"/>
          </a:p>
          <a:p>
            <a:pPr marL="342900" indent="-342900">
              <a:lnSpc>
                <a:spcPct val="150000"/>
              </a:lnSpc>
              <a:buFont typeface="Calibri" panose="020F0502020204030204" pitchFamily="34" charset="0"/>
              <a:buChar char="→"/>
            </a:pPr>
            <a:endParaRPr lang="en-US" altLang="ko-KR" sz="1400" dirty="0" smtClean="0"/>
          </a:p>
          <a:p>
            <a:pPr marL="342900" indent="-342900">
              <a:lnSpc>
                <a:spcPct val="150000"/>
              </a:lnSpc>
              <a:buFont typeface="Calibri" panose="020F0502020204030204" pitchFamily="34" charset="0"/>
              <a:buChar char="→"/>
            </a:pPr>
            <a:endParaRPr lang="en-US" altLang="ko-KR" sz="1400" dirty="0"/>
          </a:p>
          <a:p>
            <a:pPr marL="342900" indent="-342900">
              <a:lnSpc>
                <a:spcPct val="150000"/>
              </a:lnSpc>
              <a:buFont typeface="Calibri" panose="020F0502020204030204" pitchFamily="34" charset="0"/>
              <a:buChar char="→"/>
            </a:pPr>
            <a:endParaRPr lang="en-US" altLang="ko-KR" sz="1400" dirty="0"/>
          </a:p>
          <a:p>
            <a:pPr marL="342900" indent="-342900">
              <a:lnSpc>
                <a:spcPct val="150000"/>
              </a:lnSpc>
              <a:buFont typeface="Wingdings" panose="05000000000000000000" pitchFamily="2" charset="2"/>
              <a:buChar char="§"/>
            </a:pPr>
            <a:r>
              <a:rPr lang="ko-KR" altLang="en-US" sz="1400" dirty="0" smtClean="0">
                <a:latin typeface="+mj-ea"/>
              </a:rPr>
              <a:t>불</a:t>
            </a:r>
            <a:r>
              <a:rPr lang="ko-KR" altLang="en-US" sz="1400" dirty="0">
                <a:latin typeface="+mj-ea"/>
              </a:rPr>
              <a:t>량</a:t>
            </a:r>
            <a:r>
              <a:rPr lang="ko-KR" altLang="en-US" sz="1400" dirty="0" smtClean="0">
                <a:latin typeface="+mj-ea"/>
              </a:rPr>
              <a:t>률 </a:t>
            </a:r>
            <a:r>
              <a:rPr lang="ko-KR" altLang="en-US" sz="1400" dirty="0">
                <a:latin typeface="+mj-ea"/>
              </a:rPr>
              <a:t>지표관리 </a:t>
            </a:r>
            <a:r>
              <a:rPr lang="en-US" altLang="ko-KR" sz="1400" dirty="0">
                <a:latin typeface="+mj-ea"/>
              </a:rPr>
              <a:t>- MTBF(Mean Time Between Failure) or MTTF(Mean Time To Failure</a:t>
            </a:r>
            <a:r>
              <a:rPr lang="en-US" altLang="ko-KR" sz="1400" dirty="0" smtClean="0">
                <a:latin typeface="+mj-ea"/>
              </a:rPr>
              <a:t>)</a:t>
            </a:r>
          </a:p>
          <a:p>
            <a:pPr marL="342900" indent="-342900">
              <a:lnSpc>
                <a:spcPct val="150000"/>
              </a:lnSpc>
              <a:buFont typeface="Wingdings" panose="05000000000000000000" pitchFamily="2" charset="2"/>
              <a:buChar char="§"/>
            </a:pPr>
            <a:r>
              <a:rPr lang="ko-KR" altLang="en-US" sz="1400" dirty="0" smtClean="0">
                <a:latin typeface="+mj-ea"/>
                <a:ea typeface="+mj-ea"/>
              </a:rPr>
              <a:t>제품 수명은 일반적으로 초기 생산 시점부터 마모가 시작되는 시점까지의 시간으로 정의</a:t>
            </a:r>
            <a:r>
              <a:rPr lang="en-US" altLang="ko-KR" sz="1400" dirty="0" smtClean="0">
                <a:latin typeface="+mj-ea"/>
                <a:ea typeface="+mj-ea"/>
              </a:rPr>
              <a:t>.</a:t>
            </a:r>
          </a:p>
          <a:p>
            <a:pPr marL="342900" indent="-342900">
              <a:lnSpc>
                <a:spcPct val="150000"/>
              </a:lnSpc>
              <a:buFont typeface="Wingdings" panose="05000000000000000000" pitchFamily="2" charset="2"/>
              <a:buChar char="§"/>
            </a:pPr>
            <a:r>
              <a:rPr lang="en-US" altLang="ko-KR" sz="1400" dirty="0" smtClean="0">
                <a:latin typeface="+mj-ea"/>
                <a:ea typeface="+mj-ea"/>
              </a:rPr>
              <a:t>ELFR </a:t>
            </a:r>
            <a:r>
              <a:rPr lang="ko-KR" altLang="en-US" sz="1400" dirty="0" smtClean="0">
                <a:latin typeface="+mj-ea"/>
                <a:ea typeface="+mj-ea"/>
              </a:rPr>
              <a:t>데이터는 불량을 초래하는 여러 가지 불량메커니즘을 포함하며</a:t>
            </a:r>
            <a:r>
              <a:rPr lang="en-US" altLang="ko-KR" sz="1400" dirty="0" smtClean="0">
                <a:latin typeface="+mj-ea"/>
                <a:ea typeface="+mj-ea"/>
              </a:rPr>
              <a:t>, </a:t>
            </a:r>
            <a:r>
              <a:rPr lang="ko-KR" altLang="en-US" sz="1400" dirty="0" smtClean="0">
                <a:latin typeface="+mj-ea"/>
                <a:ea typeface="+mj-ea"/>
              </a:rPr>
              <a:t>각 메커니즘은 전압과 온도</a:t>
            </a:r>
            <a:r>
              <a:rPr lang="en-US" altLang="ko-KR" sz="1400" dirty="0" smtClean="0">
                <a:latin typeface="+mj-ea"/>
                <a:ea typeface="+mj-ea"/>
              </a:rPr>
              <a:t>, </a:t>
            </a:r>
            <a:r>
              <a:rPr lang="ko-KR" altLang="en-US" sz="1400" dirty="0" smtClean="0">
                <a:latin typeface="+mj-ea"/>
                <a:ea typeface="+mj-ea"/>
              </a:rPr>
              <a:t>시간의 관계에 따라 불량에 작용함</a:t>
            </a:r>
            <a:r>
              <a:rPr lang="en-US" altLang="ko-KR" sz="1400" dirty="0" smtClean="0">
                <a:latin typeface="+mj-ea"/>
                <a:ea typeface="+mj-ea"/>
              </a:rPr>
              <a:t>.</a:t>
            </a:r>
          </a:p>
          <a:p>
            <a:pPr marL="342900" indent="-342900">
              <a:lnSpc>
                <a:spcPct val="150000"/>
              </a:lnSpc>
              <a:buFont typeface="Wingdings" panose="05000000000000000000" pitchFamily="2" charset="2"/>
              <a:buChar char="§"/>
            </a:pPr>
            <a:r>
              <a:rPr lang="ko-KR" altLang="en-US" sz="1400" dirty="0">
                <a:latin typeface="+mj-ea"/>
                <a:ea typeface="+mj-ea"/>
              </a:rPr>
              <a:t>사용자 환경에 대한 신뢰성을 정확히 예측하기 위해서</a:t>
            </a:r>
            <a:r>
              <a:rPr lang="en-US" altLang="ko-KR" sz="1400" dirty="0">
                <a:latin typeface="+mj-ea"/>
                <a:ea typeface="+mj-ea"/>
              </a:rPr>
              <a:t>, </a:t>
            </a:r>
            <a:r>
              <a:rPr lang="ko-KR" altLang="en-US" sz="1400" dirty="0">
                <a:latin typeface="+mj-ea"/>
                <a:ea typeface="+mj-ea"/>
              </a:rPr>
              <a:t>각각의 메커니즘에 정확한 전압과 온도 가속계수를 적용하는 것이 </a:t>
            </a:r>
            <a:r>
              <a:rPr lang="ko-KR" altLang="en-US" sz="1400" dirty="0" smtClean="0">
                <a:latin typeface="+mj-ea"/>
                <a:ea typeface="+mj-ea"/>
              </a:rPr>
              <a:t>중요</a:t>
            </a:r>
            <a:r>
              <a:rPr lang="en-US" altLang="ko-KR" sz="1400" dirty="0" smtClean="0">
                <a:latin typeface="+mj-ea"/>
                <a:ea typeface="+mj-ea"/>
              </a:rPr>
              <a:t>.</a:t>
            </a:r>
          </a:p>
          <a:p>
            <a:pPr marL="342900" indent="-342900">
              <a:lnSpc>
                <a:spcPct val="150000"/>
              </a:lnSpc>
              <a:buFont typeface="Wingdings" panose="05000000000000000000" pitchFamily="2" charset="2"/>
              <a:buChar char="§"/>
            </a:pPr>
            <a:endParaRPr lang="en-US" altLang="ko-KR" sz="1400" dirty="0" smtClean="0">
              <a:latin typeface="+mj-ea"/>
              <a:ea typeface="+mj-ea"/>
            </a:endParaRPr>
          </a:p>
          <a:p>
            <a:pPr lvl="0" eaLnBrk="0" fontAlgn="base" latinLnBrk="0" hangingPunct="0">
              <a:lnSpc>
                <a:spcPct val="150000"/>
              </a:lnSpc>
              <a:spcBef>
                <a:spcPct val="0"/>
              </a:spcBef>
              <a:spcAft>
                <a:spcPct val="0"/>
              </a:spcAft>
            </a:pPr>
            <a:endParaRPr kumimoji="1" lang="en-US" altLang="ko-KR" sz="1400" b="1" dirty="0" smtClean="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pic>
        <p:nvPicPr>
          <p:cNvPr id="5122" name="Picture 2" descr="Early LifeFailure Rate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362" y="1650833"/>
            <a:ext cx="5061473" cy="26422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67944" y="1196752"/>
            <a:ext cx="1182311" cy="369332"/>
          </a:xfrm>
          <a:prstGeom prst="rect">
            <a:avLst/>
          </a:prstGeom>
          <a:noFill/>
        </p:spPr>
        <p:txBody>
          <a:bodyPr wrap="none" rtlCol="0">
            <a:spAutoFit/>
          </a:bodyPr>
          <a:lstStyle/>
          <a:p>
            <a:r>
              <a:rPr lang="en-US" altLang="ko-KR" dirty="0" smtClean="0"/>
              <a:t>[ Bathtub ]</a:t>
            </a:r>
            <a:endParaRPr lang="ko-KR" altLang="en-US" dirty="0"/>
          </a:p>
        </p:txBody>
      </p:sp>
    </p:spTree>
    <p:extLst>
      <p:ext uri="{BB962C8B-B14F-4D97-AF65-F5344CB8AC3E}">
        <p14:creationId xmlns:p14="http://schemas.microsoft.com/office/powerpoint/2010/main" val="2033338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9" name="Text Box 185"/>
          <p:cNvSpPr txBox="1">
            <a:spLocks noChangeArrowheads="1"/>
          </p:cNvSpPr>
          <p:nvPr/>
        </p:nvSpPr>
        <p:spPr bwMode="auto">
          <a:xfrm>
            <a:off x="5303160" y="2048249"/>
            <a:ext cx="2044355" cy="262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773" tIns="18386" rIns="36773" bIns="18386" anchor="ctr">
            <a:spAutoFit/>
          </a:bodyPr>
          <a:lstStyle>
            <a:lvl1pPr defTabSz="955675" eaLnBrk="0" hangingPunct="0">
              <a:defRPr kumimoji="1" sz="1300">
                <a:solidFill>
                  <a:schemeClr val="tx1"/>
                </a:solidFill>
                <a:latin typeface="-윤고딕140"/>
                <a:ea typeface="-윤고딕140"/>
                <a:cs typeface="-윤고딕140"/>
              </a:defRPr>
            </a:lvl1pPr>
            <a:lvl2pPr marL="742950" indent="-285750" defTabSz="955675" eaLnBrk="0" hangingPunct="0">
              <a:defRPr kumimoji="1" sz="1300">
                <a:solidFill>
                  <a:schemeClr val="tx1"/>
                </a:solidFill>
                <a:latin typeface="-윤고딕140"/>
                <a:ea typeface="-윤고딕140"/>
                <a:cs typeface="-윤고딕140"/>
              </a:defRPr>
            </a:lvl2pPr>
            <a:lvl3pPr marL="1143000" indent="-228600" defTabSz="955675" eaLnBrk="0" hangingPunct="0">
              <a:defRPr kumimoji="1" sz="1300">
                <a:solidFill>
                  <a:schemeClr val="tx1"/>
                </a:solidFill>
                <a:latin typeface="-윤고딕140"/>
                <a:ea typeface="-윤고딕140"/>
                <a:cs typeface="-윤고딕140"/>
              </a:defRPr>
            </a:lvl3pPr>
            <a:lvl4pPr marL="1600200" indent="-228600" defTabSz="955675" eaLnBrk="0" hangingPunct="0">
              <a:defRPr kumimoji="1" sz="1300">
                <a:solidFill>
                  <a:schemeClr val="tx1"/>
                </a:solidFill>
                <a:latin typeface="-윤고딕140"/>
                <a:ea typeface="-윤고딕140"/>
                <a:cs typeface="-윤고딕140"/>
              </a:defRPr>
            </a:lvl4pPr>
            <a:lvl5pPr marL="2057400" indent="-228600" defTabSz="955675" eaLnBrk="0" hangingPunct="0">
              <a:defRPr kumimoji="1" sz="1300">
                <a:solidFill>
                  <a:schemeClr val="tx1"/>
                </a:solidFill>
                <a:latin typeface="-윤고딕140"/>
                <a:ea typeface="-윤고딕140"/>
                <a:cs typeface="-윤고딕140"/>
              </a:defRPr>
            </a:lvl5pPr>
            <a:lvl6pPr marL="2514600" indent="-228600" defTabSz="955675" eaLnBrk="0" fontAlgn="base" hangingPunct="0">
              <a:spcBef>
                <a:spcPct val="0"/>
              </a:spcBef>
              <a:spcAft>
                <a:spcPct val="0"/>
              </a:spcAft>
              <a:defRPr kumimoji="1" sz="1300">
                <a:solidFill>
                  <a:schemeClr val="tx1"/>
                </a:solidFill>
                <a:latin typeface="-윤고딕140"/>
                <a:ea typeface="-윤고딕140"/>
                <a:cs typeface="-윤고딕140"/>
              </a:defRPr>
            </a:lvl6pPr>
            <a:lvl7pPr marL="2971800" indent="-228600" defTabSz="955675" eaLnBrk="0" fontAlgn="base" hangingPunct="0">
              <a:spcBef>
                <a:spcPct val="0"/>
              </a:spcBef>
              <a:spcAft>
                <a:spcPct val="0"/>
              </a:spcAft>
              <a:defRPr kumimoji="1" sz="1300">
                <a:solidFill>
                  <a:schemeClr val="tx1"/>
                </a:solidFill>
                <a:latin typeface="-윤고딕140"/>
                <a:ea typeface="-윤고딕140"/>
                <a:cs typeface="-윤고딕140"/>
              </a:defRPr>
            </a:lvl7pPr>
            <a:lvl8pPr marL="3429000" indent="-228600" defTabSz="955675" eaLnBrk="0" fontAlgn="base" hangingPunct="0">
              <a:spcBef>
                <a:spcPct val="0"/>
              </a:spcBef>
              <a:spcAft>
                <a:spcPct val="0"/>
              </a:spcAft>
              <a:defRPr kumimoji="1" sz="1300">
                <a:solidFill>
                  <a:schemeClr val="tx1"/>
                </a:solidFill>
                <a:latin typeface="-윤고딕140"/>
                <a:ea typeface="-윤고딕140"/>
                <a:cs typeface="-윤고딕140"/>
              </a:defRPr>
            </a:lvl8pPr>
            <a:lvl9pPr marL="3886200" indent="-228600" defTabSz="955675" eaLnBrk="0" fontAlgn="base" hangingPunct="0">
              <a:spcBef>
                <a:spcPct val="0"/>
              </a:spcBef>
              <a:spcAft>
                <a:spcPct val="0"/>
              </a:spcAft>
              <a:defRPr kumimoji="1" sz="1300">
                <a:solidFill>
                  <a:schemeClr val="tx1"/>
                </a:solidFill>
                <a:latin typeface="-윤고딕140"/>
                <a:ea typeface="-윤고딕140"/>
                <a:cs typeface="-윤고딕140"/>
              </a:defRPr>
            </a:lvl9pPr>
          </a:lstStyle>
          <a:p>
            <a:pPr eaLnBrk="1" hangingPunct="1">
              <a:lnSpc>
                <a:spcPct val="150000"/>
              </a:lnSpc>
            </a:pPr>
            <a:r>
              <a:rPr lang="en-US" altLang="ko-KR" sz="1400" b="1" dirty="0" smtClean="0">
                <a:solidFill>
                  <a:srgbClr val="0094DA"/>
                </a:solidFill>
                <a:latin typeface="HY헤드라인M" panose="02030600000101010101" pitchFamily="18" charset="-127"/>
                <a:ea typeface="HY헤드라인M" panose="02030600000101010101" pitchFamily="18" charset="-127"/>
              </a:rPr>
              <a:t>1. </a:t>
            </a:r>
            <a:r>
              <a:rPr lang="ko-KR" altLang="en-US" sz="1400" b="1" dirty="0" smtClean="0">
                <a:solidFill>
                  <a:srgbClr val="0094DA"/>
                </a:solidFill>
                <a:latin typeface="HY헤드라인M" panose="02030600000101010101" pitchFamily="18" charset="-127"/>
                <a:ea typeface="HY헤드라인M" panose="02030600000101010101" pitchFamily="18" charset="-127"/>
              </a:rPr>
              <a:t>신뢰성이란</a:t>
            </a:r>
            <a:r>
              <a:rPr lang="en-US" altLang="ko-KR" sz="1400" b="1" dirty="0" smtClean="0">
                <a:solidFill>
                  <a:srgbClr val="0094DA"/>
                </a:solidFill>
                <a:latin typeface="HY헤드라인M" panose="02030600000101010101" pitchFamily="18" charset="-127"/>
                <a:ea typeface="HY헤드라인M" panose="02030600000101010101" pitchFamily="18" charset="-127"/>
              </a:rPr>
              <a:t>?</a:t>
            </a:r>
          </a:p>
          <a:p>
            <a:pPr eaLnBrk="1" hangingPunct="1">
              <a:lnSpc>
                <a:spcPct val="150000"/>
              </a:lnSpc>
            </a:pPr>
            <a:r>
              <a:rPr lang="en-US" altLang="ko-KR" sz="1400" b="1" dirty="0" smtClean="0">
                <a:solidFill>
                  <a:srgbClr val="0094DA"/>
                </a:solidFill>
                <a:latin typeface="HY헤드라인M" panose="02030600000101010101" pitchFamily="18" charset="-127"/>
                <a:ea typeface="HY헤드라인M" panose="02030600000101010101" pitchFamily="18" charset="-127"/>
              </a:rPr>
              <a:t>2. </a:t>
            </a:r>
            <a:r>
              <a:rPr lang="ko-KR" altLang="en-US" sz="1400" b="1" dirty="0" smtClean="0">
                <a:solidFill>
                  <a:srgbClr val="0094DA"/>
                </a:solidFill>
                <a:latin typeface="HY헤드라인M" panose="02030600000101010101" pitchFamily="18" charset="-127"/>
                <a:ea typeface="HY헤드라인M" panose="02030600000101010101" pitchFamily="18" charset="-127"/>
              </a:rPr>
              <a:t>신뢰성 </a:t>
            </a:r>
            <a:r>
              <a:rPr lang="en-US" altLang="ko-KR" sz="1400" b="1" dirty="0" smtClean="0">
                <a:solidFill>
                  <a:srgbClr val="0094DA"/>
                </a:solidFill>
                <a:latin typeface="HY헤드라인M" panose="02030600000101010101" pitchFamily="18" charset="-127"/>
                <a:ea typeface="HY헤드라인M" panose="02030600000101010101" pitchFamily="18" charset="-127"/>
              </a:rPr>
              <a:t>TEST</a:t>
            </a:r>
            <a:r>
              <a:rPr lang="ko-KR" altLang="en-US" sz="1400" b="1" dirty="0" smtClean="0">
                <a:solidFill>
                  <a:srgbClr val="0094DA"/>
                </a:solidFill>
                <a:latin typeface="HY헤드라인M" panose="02030600000101010101" pitchFamily="18" charset="-127"/>
                <a:ea typeface="HY헤드라인M" panose="02030600000101010101" pitchFamily="18" charset="-127"/>
              </a:rPr>
              <a:t>의 필요성</a:t>
            </a:r>
            <a:endParaRPr lang="en-US" altLang="ko-KR" sz="1400" b="1" dirty="0" smtClean="0">
              <a:solidFill>
                <a:srgbClr val="0094DA"/>
              </a:solidFill>
              <a:latin typeface="HY헤드라인M" panose="02030600000101010101" pitchFamily="18" charset="-127"/>
              <a:ea typeface="HY헤드라인M" panose="02030600000101010101" pitchFamily="18" charset="-127"/>
            </a:endParaRPr>
          </a:p>
          <a:p>
            <a:pPr eaLnBrk="1" hangingPunct="1">
              <a:lnSpc>
                <a:spcPct val="150000"/>
              </a:lnSpc>
            </a:pPr>
            <a:r>
              <a:rPr lang="en-US" altLang="ko-KR" sz="1400" b="1" dirty="0" smtClean="0">
                <a:solidFill>
                  <a:srgbClr val="0094DA"/>
                </a:solidFill>
                <a:latin typeface="HY헤드라인M" panose="02030600000101010101" pitchFamily="18" charset="-127"/>
                <a:ea typeface="HY헤드라인M" panose="02030600000101010101" pitchFamily="18" charset="-127"/>
              </a:rPr>
              <a:t>3. </a:t>
            </a:r>
            <a:r>
              <a:rPr lang="ko-KR" altLang="en-US" sz="1400" b="1" dirty="0" smtClean="0">
                <a:solidFill>
                  <a:srgbClr val="0094DA"/>
                </a:solidFill>
                <a:latin typeface="HY헤드라인M" panose="02030600000101010101" pitchFamily="18" charset="-127"/>
                <a:ea typeface="HY헤드라인M" panose="02030600000101010101" pitchFamily="18" charset="-127"/>
              </a:rPr>
              <a:t>신뢰성 </a:t>
            </a:r>
            <a:r>
              <a:rPr lang="en-US" altLang="ko-KR" sz="1400" b="1" dirty="0" smtClean="0">
                <a:solidFill>
                  <a:srgbClr val="0094DA"/>
                </a:solidFill>
                <a:latin typeface="HY헤드라인M" panose="02030600000101010101" pitchFamily="18" charset="-127"/>
                <a:ea typeface="HY헤드라인M" panose="02030600000101010101" pitchFamily="18" charset="-127"/>
              </a:rPr>
              <a:t>TEST</a:t>
            </a:r>
            <a:r>
              <a:rPr lang="ko-KR" altLang="en-US" sz="1400" b="1" dirty="0" smtClean="0">
                <a:solidFill>
                  <a:srgbClr val="0094DA"/>
                </a:solidFill>
                <a:latin typeface="HY헤드라인M" panose="02030600000101010101" pitchFamily="18" charset="-127"/>
                <a:ea typeface="HY헤드라인M" panose="02030600000101010101" pitchFamily="18" charset="-127"/>
              </a:rPr>
              <a:t> 적용 규격</a:t>
            </a:r>
            <a:endParaRPr lang="en-US" altLang="ko-KR" sz="1400" b="1" dirty="0" smtClean="0">
              <a:solidFill>
                <a:srgbClr val="0094DA"/>
              </a:solidFill>
              <a:latin typeface="HY헤드라인M" panose="02030600000101010101" pitchFamily="18" charset="-127"/>
              <a:ea typeface="HY헤드라인M" panose="02030600000101010101" pitchFamily="18" charset="-127"/>
            </a:endParaRPr>
          </a:p>
          <a:p>
            <a:pPr eaLnBrk="1" hangingPunct="1">
              <a:lnSpc>
                <a:spcPct val="150000"/>
              </a:lnSpc>
            </a:pPr>
            <a:r>
              <a:rPr lang="en-US" altLang="ko-KR" sz="1400" b="1" dirty="0" smtClean="0">
                <a:solidFill>
                  <a:srgbClr val="0094DA"/>
                </a:solidFill>
                <a:latin typeface="HY헤드라인M" panose="02030600000101010101" pitchFamily="18" charset="-127"/>
                <a:ea typeface="HY헤드라인M" panose="02030600000101010101" pitchFamily="18" charset="-127"/>
              </a:rPr>
              <a:t>4. </a:t>
            </a:r>
            <a:r>
              <a:rPr lang="ko-KR" altLang="en-US" sz="1400" b="1" dirty="0" smtClean="0">
                <a:solidFill>
                  <a:srgbClr val="0094DA"/>
                </a:solidFill>
                <a:latin typeface="HY헤드라인M" panose="02030600000101010101" pitchFamily="18" charset="-127"/>
                <a:ea typeface="HY헤드라인M" panose="02030600000101010101" pitchFamily="18" charset="-127"/>
              </a:rPr>
              <a:t>신뢰성 </a:t>
            </a:r>
            <a:r>
              <a:rPr lang="en-US" altLang="ko-KR" sz="1400" b="1" dirty="0" smtClean="0">
                <a:solidFill>
                  <a:srgbClr val="0094DA"/>
                </a:solidFill>
                <a:latin typeface="HY헤드라인M" panose="02030600000101010101" pitchFamily="18" charset="-127"/>
                <a:ea typeface="HY헤드라인M" panose="02030600000101010101" pitchFamily="18" charset="-127"/>
              </a:rPr>
              <a:t>TEST</a:t>
            </a:r>
            <a:r>
              <a:rPr lang="ko-KR" altLang="en-US" sz="1400" b="1" dirty="0" smtClean="0">
                <a:solidFill>
                  <a:srgbClr val="0094DA"/>
                </a:solidFill>
                <a:latin typeface="HY헤드라인M" panose="02030600000101010101" pitchFamily="18" charset="-127"/>
                <a:ea typeface="HY헤드라인M" panose="02030600000101010101" pitchFamily="18" charset="-127"/>
              </a:rPr>
              <a:t>의 종류</a:t>
            </a:r>
            <a:endParaRPr lang="en-US" altLang="ko-KR" sz="1400" b="1" dirty="0">
              <a:solidFill>
                <a:srgbClr val="0094DA"/>
              </a:solidFill>
              <a:latin typeface="HY헤드라인M" panose="02030600000101010101" pitchFamily="18" charset="-127"/>
              <a:ea typeface="HY헤드라인M" panose="02030600000101010101" pitchFamily="18" charset="-127"/>
            </a:endParaRPr>
          </a:p>
          <a:p>
            <a:pPr eaLnBrk="1" hangingPunct="1">
              <a:lnSpc>
                <a:spcPct val="150000"/>
              </a:lnSpc>
            </a:pPr>
            <a:r>
              <a:rPr lang="en-US" altLang="ko-KR" sz="1400" b="1" dirty="0" smtClean="0">
                <a:solidFill>
                  <a:srgbClr val="0094DA"/>
                </a:solidFill>
                <a:latin typeface="HY헤드라인M" panose="02030600000101010101" pitchFamily="18" charset="-127"/>
                <a:ea typeface="HY헤드라인M" panose="02030600000101010101" pitchFamily="18" charset="-127"/>
              </a:rPr>
              <a:t>  4.1. </a:t>
            </a:r>
            <a:r>
              <a:rPr lang="ko-KR" altLang="en-US" sz="1400" b="1" dirty="0" smtClean="0">
                <a:solidFill>
                  <a:srgbClr val="0094DA"/>
                </a:solidFill>
                <a:latin typeface="HY헤드라인M" panose="02030600000101010101" pitchFamily="18" charset="-127"/>
                <a:ea typeface="HY헤드라인M" panose="02030600000101010101" pitchFamily="18" charset="-127"/>
              </a:rPr>
              <a:t>환경 </a:t>
            </a:r>
            <a:r>
              <a:rPr lang="en-US" altLang="ko-KR" sz="1400" b="1" dirty="0" smtClean="0">
                <a:solidFill>
                  <a:srgbClr val="0094DA"/>
                </a:solidFill>
                <a:latin typeface="HY헤드라인M" panose="02030600000101010101" pitchFamily="18" charset="-127"/>
                <a:ea typeface="HY헤드라인M" panose="02030600000101010101" pitchFamily="18" charset="-127"/>
              </a:rPr>
              <a:t>TEST</a:t>
            </a:r>
          </a:p>
          <a:p>
            <a:pPr eaLnBrk="1" hangingPunct="1">
              <a:lnSpc>
                <a:spcPct val="150000"/>
              </a:lnSpc>
            </a:pPr>
            <a:r>
              <a:rPr lang="en-US" altLang="ko-KR" sz="1400" b="1" dirty="0">
                <a:solidFill>
                  <a:srgbClr val="0094DA"/>
                </a:solidFill>
                <a:latin typeface="HY헤드라인M" panose="02030600000101010101" pitchFamily="18" charset="-127"/>
                <a:ea typeface="HY헤드라인M" panose="02030600000101010101" pitchFamily="18" charset="-127"/>
              </a:rPr>
              <a:t> </a:t>
            </a:r>
            <a:r>
              <a:rPr lang="en-US" altLang="ko-KR" sz="1400" b="1" dirty="0" smtClean="0">
                <a:solidFill>
                  <a:srgbClr val="0094DA"/>
                </a:solidFill>
                <a:latin typeface="HY헤드라인M" panose="02030600000101010101" pitchFamily="18" charset="-127"/>
                <a:ea typeface="HY헤드라인M" panose="02030600000101010101" pitchFamily="18" charset="-127"/>
              </a:rPr>
              <a:t> 4</a:t>
            </a:r>
            <a:r>
              <a:rPr lang="en-US" altLang="ko-KR" sz="1400" b="1" dirty="0">
                <a:solidFill>
                  <a:srgbClr val="0094DA"/>
                </a:solidFill>
                <a:latin typeface="HY헤드라인M" panose="02030600000101010101" pitchFamily="18" charset="-127"/>
                <a:ea typeface="HY헤드라인M" panose="02030600000101010101" pitchFamily="18" charset="-127"/>
              </a:rPr>
              <a:t>.</a:t>
            </a:r>
            <a:r>
              <a:rPr lang="en-US" altLang="ko-KR" sz="1400" b="1" dirty="0" smtClean="0">
                <a:solidFill>
                  <a:srgbClr val="0094DA"/>
                </a:solidFill>
                <a:latin typeface="HY헤드라인M" panose="02030600000101010101" pitchFamily="18" charset="-127"/>
                <a:ea typeface="HY헤드라인M" panose="02030600000101010101" pitchFamily="18" charset="-127"/>
              </a:rPr>
              <a:t>2. </a:t>
            </a:r>
            <a:r>
              <a:rPr lang="ko-KR" altLang="en-US" sz="1400" b="1" dirty="0" smtClean="0">
                <a:solidFill>
                  <a:srgbClr val="0094DA"/>
                </a:solidFill>
                <a:latin typeface="HY헤드라인M" panose="02030600000101010101" pitchFamily="18" charset="-127"/>
                <a:ea typeface="HY헤드라인M" panose="02030600000101010101" pitchFamily="18" charset="-127"/>
              </a:rPr>
              <a:t>수명</a:t>
            </a:r>
            <a:r>
              <a:rPr lang="en-US" altLang="ko-KR" sz="1400" b="1" dirty="0" smtClean="0">
                <a:solidFill>
                  <a:srgbClr val="0094DA"/>
                </a:solidFill>
                <a:latin typeface="HY헤드라인M" panose="02030600000101010101" pitchFamily="18" charset="-127"/>
                <a:ea typeface="HY헤드라인M" panose="02030600000101010101" pitchFamily="18" charset="-127"/>
              </a:rPr>
              <a:t> TEST</a:t>
            </a:r>
          </a:p>
          <a:p>
            <a:pPr eaLnBrk="1" hangingPunct="1">
              <a:lnSpc>
                <a:spcPct val="150000"/>
              </a:lnSpc>
            </a:pPr>
            <a:r>
              <a:rPr lang="en-US" altLang="ko-KR" sz="1400" b="1" dirty="0" smtClean="0">
                <a:solidFill>
                  <a:srgbClr val="0094DA"/>
                </a:solidFill>
                <a:latin typeface="HY헤드라인M" panose="02030600000101010101" pitchFamily="18" charset="-127"/>
                <a:ea typeface="HY헤드라인M" panose="02030600000101010101" pitchFamily="18" charset="-127"/>
              </a:rPr>
              <a:t>  4.3. ESD TEST</a:t>
            </a:r>
          </a:p>
          <a:p>
            <a:pPr eaLnBrk="1" hangingPunct="1">
              <a:lnSpc>
                <a:spcPct val="150000"/>
              </a:lnSpc>
            </a:pPr>
            <a:r>
              <a:rPr lang="en-US" altLang="ko-KR" sz="1400" b="1" dirty="0" smtClean="0">
                <a:solidFill>
                  <a:srgbClr val="0094DA"/>
                </a:solidFill>
                <a:latin typeface="HY헤드라인M" panose="02030600000101010101" pitchFamily="18" charset="-127"/>
                <a:ea typeface="HY헤드라인M" panose="02030600000101010101" pitchFamily="18" charset="-127"/>
              </a:rPr>
              <a:t>5. </a:t>
            </a:r>
            <a:r>
              <a:rPr lang="ko-KR" altLang="en-US" sz="1400" b="1" dirty="0">
                <a:solidFill>
                  <a:srgbClr val="0094DA"/>
                </a:solidFill>
                <a:latin typeface="HY헤드라인M" panose="02030600000101010101" pitchFamily="18" charset="-127"/>
                <a:ea typeface="HY헤드라인M" panose="02030600000101010101" pitchFamily="18" charset="-127"/>
              </a:rPr>
              <a:t>불</a:t>
            </a:r>
            <a:r>
              <a:rPr lang="ko-KR" altLang="en-US" sz="1400" b="1" dirty="0" smtClean="0">
                <a:solidFill>
                  <a:srgbClr val="0094DA"/>
                </a:solidFill>
                <a:latin typeface="HY헤드라인M" panose="02030600000101010101" pitchFamily="18" charset="-127"/>
                <a:ea typeface="HY헤드라인M" panose="02030600000101010101" pitchFamily="18" charset="-127"/>
              </a:rPr>
              <a:t>량 유형</a:t>
            </a:r>
            <a:endParaRPr lang="en-US" altLang="ko-KR" sz="1400" b="1" dirty="0">
              <a:solidFill>
                <a:srgbClr val="0094DA"/>
              </a:solidFill>
              <a:latin typeface="HY헤드라인M" panose="02030600000101010101" pitchFamily="18" charset="-127"/>
              <a:ea typeface="HY헤드라인M" panose="02030600000101010101" pitchFamily="18" charset="-127"/>
            </a:endParaRPr>
          </a:p>
        </p:txBody>
      </p:sp>
      <p:sp>
        <p:nvSpPr>
          <p:cNvPr id="31750" name="Text Box 5"/>
          <p:cNvSpPr txBox="1">
            <a:spLocks noChangeArrowheads="1"/>
          </p:cNvSpPr>
          <p:nvPr/>
        </p:nvSpPr>
        <p:spPr bwMode="auto">
          <a:xfrm>
            <a:off x="6300587" y="1079928"/>
            <a:ext cx="1989327" cy="477054"/>
          </a:xfrm>
          <a:prstGeom prst="rect">
            <a:avLst/>
          </a:prstGeom>
          <a:solidFill>
            <a:schemeClr val="bg1"/>
          </a:solidFill>
          <a:ln w="9525">
            <a:noFill/>
            <a:miter lim="800000"/>
            <a:headEnd/>
            <a:tailEnd/>
          </a:ln>
          <a:effectLst/>
        </p:spPr>
        <p:txBody>
          <a:bodyPr wrap="none" lIns="0" tIns="0" rIns="0" bIns="0" anchor="ctr">
            <a:spAutoFit/>
          </a:bodyPr>
          <a:lstStyle/>
          <a:p>
            <a:pPr algn="r" defTabSz="913089">
              <a:spcBef>
                <a:spcPct val="50000"/>
              </a:spcBef>
              <a:defRPr/>
            </a:pPr>
            <a:r>
              <a:rPr lang="en-US" altLang="ko-KR" sz="3100" b="1" dirty="0">
                <a:solidFill>
                  <a:prstClr val="white">
                    <a:lumMod val="50000"/>
                  </a:prstClr>
                </a:solidFill>
                <a:effectLst>
                  <a:outerShdw blurRad="38100" dist="38100" dir="2700000" algn="tl">
                    <a:srgbClr val="C0C0C0"/>
                  </a:outerShdw>
                </a:effectLst>
                <a:latin typeface="Verdana" pitchFamily="34" charset="0"/>
                <a:ea typeface="휴먼태엑스포" pitchFamily="18" charset="-127"/>
              </a:rPr>
              <a:t>Contents</a:t>
            </a:r>
          </a:p>
        </p:txBody>
      </p:sp>
      <p:grpSp>
        <p:nvGrpSpPr>
          <p:cNvPr id="3086" name="Group 198"/>
          <p:cNvGrpSpPr>
            <a:grpSpLocks/>
          </p:cNvGrpSpPr>
          <p:nvPr/>
        </p:nvGrpSpPr>
        <p:grpSpPr bwMode="auto">
          <a:xfrm>
            <a:off x="3332402" y="1846858"/>
            <a:ext cx="5012446" cy="64141"/>
            <a:chOff x="3301" y="1814"/>
            <a:chExt cx="5657" cy="63"/>
          </a:xfrm>
        </p:grpSpPr>
        <p:sp>
          <p:nvSpPr>
            <p:cNvPr id="3092" name="Oval 10"/>
            <p:cNvSpPr>
              <a:spLocks noChangeArrowheads="1"/>
            </p:cNvSpPr>
            <p:nvPr/>
          </p:nvSpPr>
          <p:spPr bwMode="auto">
            <a:xfrm>
              <a:off x="3301"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093" name="Oval 9"/>
            <p:cNvSpPr>
              <a:spLocks noChangeArrowheads="1"/>
            </p:cNvSpPr>
            <p:nvPr/>
          </p:nvSpPr>
          <p:spPr bwMode="auto">
            <a:xfrm>
              <a:off x="3732"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094" name="Oval 10"/>
            <p:cNvSpPr>
              <a:spLocks noChangeArrowheads="1"/>
            </p:cNvSpPr>
            <p:nvPr/>
          </p:nvSpPr>
          <p:spPr bwMode="auto">
            <a:xfrm>
              <a:off x="4167"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095" name="Oval 9"/>
            <p:cNvSpPr>
              <a:spLocks noChangeArrowheads="1"/>
            </p:cNvSpPr>
            <p:nvPr/>
          </p:nvSpPr>
          <p:spPr bwMode="auto">
            <a:xfrm>
              <a:off x="4597"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096" name="Oval 10"/>
            <p:cNvSpPr>
              <a:spLocks noChangeArrowheads="1"/>
            </p:cNvSpPr>
            <p:nvPr/>
          </p:nvSpPr>
          <p:spPr bwMode="auto">
            <a:xfrm>
              <a:off x="5033"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097" name="Oval 9"/>
            <p:cNvSpPr>
              <a:spLocks noChangeArrowheads="1"/>
            </p:cNvSpPr>
            <p:nvPr/>
          </p:nvSpPr>
          <p:spPr bwMode="auto">
            <a:xfrm>
              <a:off x="5463"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098" name="Oval 10"/>
            <p:cNvSpPr>
              <a:spLocks noChangeArrowheads="1"/>
            </p:cNvSpPr>
            <p:nvPr/>
          </p:nvSpPr>
          <p:spPr bwMode="auto">
            <a:xfrm>
              <a:off x="5899"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099" name="Oval 9"/>
            <p:cNvSpPr>
              <a:spLocks noChangeArrowheads="1"/>
            </p:cNvSpPr>
            <p:nvPr/>
          </p:nvSpPr>
          <p:spPr bwMode="auto">
            <a:xfrm>
              <a:off x="6295"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100" name="Oval 10"/>
            <p:cNvSpPr>
              <a:spLocks noChangeArrowheads="1"/>
            </p:cNvSpPr>
            <p:nvPr/>
          </p:nvSpPr>
          <p:spPr bwMode="auto">
            <a:xfrm>
              <a:off x="6730"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101" name="Oval 9"/>
            <p:cNvSpPr>
              <a:spLocks noChangeArrowheads="1"/>
            </p:cNvSpPr>
            <p:nvPr/>
          </p:nvSpPr>
          <p:spPr bwMode="auto">
            <a:xfrm>
              <a:off x="7161"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102" name="Oval 9"/>
            <p:cNvSpPr>
              <a:spLocks noChangeArrowheads="1"/>
            </p:cNvSpPr>
            <p:nvPr/>
          </p:nvSpPr>
          <p:spPr bwMode="auto">
            <a:xfrm>
              <a:off x="7594"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103" name="Oval 10"/>
            <p:cNvSpPr>
              <a:spLocks noChangeArrowheads="1"/>
            </p:cNvSpPr>
            <p:nvPr/>
          </p:nvSpPr>
          <p:spPr bwMode="auto">
            <a:xfrm>
              <a:off x="8030"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104" name="Oval 9"/>
            <p:cNvSpPr>
              <a:spLocks noChangeArrowheads="1"/>
            </p:cNvSpPr>
            <p:nvPr/>
          </p:nvSpPr>
          <p:spPr bwMode="auto">
            <a:xfrm>
              <a:off x="8460"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sp>
          <p:nvSpPr>
            <p:cNvPr id="3105" name="Oval 10"/>
            <p:cNvSpPr>
              <a:spLocks noChangeArrowheads="1"/>
            </p:cNvSpPr>
            <p:nvPr/>
          </p:nvSpPr>
          <p:spPr bwMode="auto">
            <a:xfrm>
              <a:off x="8896" y="1814"/>
              <a:ext cx="62"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9314" tIns="64657" rIns="129314" bIns="64657" anchor="ctr"/>
            <a:lstStyle/>
            <a:p>
              <a:pPr defTabSz="801905"/>
              <a:endParaRPr lang="ko-KR" altLang="ko-KR" sz="1900">
                <a:solidFill>
                  <a:srgbClr val="0070C0"/>
                </a:solidFill>
                <a:latin typeface="굴림" pitchFamily="50" charset="-127"/>
                <a:ea typeface="굴림" pitchFamily="50" charset="-127"/>
              </a:endParaRPr>
            </a:p>
          </p:txBody>
        </p:sp>
      </p:grpSp>
      <p:sp>
        <p:nvSpPr>
          <p:cNvPr id="44" name="Text Box 5"/>
          <p:cNvSpPr txBox="1">
            <a:spLocks noChangeArrowheads="1"/>
          </p:cNvSpPr>
          <p:nvPr/>
        </p:nvSpPr>
        <p:spPr bwMode="auto">
          <a:xfrm>
            <a:off x="5967849" y="1565152"/>
            <a:ext cx="2332639"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1474788" eaLnBrk="0" hangingPunct="0">
              <a:defRPr kumimoji="1" sz="1300">
                <a:solidFill>
                  <a:schemeClr val="tx1"/>
                </a:solidFill>
                <a:latin typeface="-윤고딕140"/>
                <a:ea typeface="-윤고딕140"/>
                <a:cs typeface="-윤고딕140"/>
              </a:defRPr>
            </a:lvl1pPr>
            <a:lvl2pPr marL="742950" indent="-285750" defTabSz="1474788" eaLnBrk="0" hangingPunct="0">
              <a:defRPr kumimoji="1" sz="1300">
                <a:solidFill>
                  <a:schemeClr val="tx1"/>
                </a:solidFill>
                <a:latin typeface="-윤고딕140"/>
                <a:ea typeface="-윤고딕140"/>
                <a:cs typeface="-윤고딕140"/>
              </a:defRPr>
            </a:lvl2pPr>
            <a:lvl3pPr marL="1143000" indent="-228600" defTabSz="1474788" eaLnBrk="0" hangingPunct="0">
              <a:defRPr kumimoji="1" sz="1300">
                <a:solidFill>
                  <a:schemeClr val="tx1"/>
                </a:solidFill>
                <a:latin typeface="-윤고딕140"/>
                <a:ea typeface="-윤고딕140"/>
                <a:cs typeface="-윤고딕140"/>
              </a:defRPr>
            </a:lvl3pPr>
            <a:lvl4pPr marL="1600200" indent="-228600" defTabSz="1474788" eaLnBrk="0" hangingPunct="0">
              <a:defRPr kumimoji="1" sz="1300">
                <a:solidFill>
                  <a:schemeClr val="tx1"/>
                </a:solidFill>
                <a:latin typeface="-윤고딕140"/>
                <a:ea typeface="-윤고딕140"/>
                <a:cs typeface="-윤고딕140"/>
              </a:defRPr>
            </a:lvl4pPr>
            <a:lvl5pPr marL="2057400" indent="-228600" defTabSz="1474788" eaLnBrk="0" hangingPunct="0">
              <a:defRPr kumimoji="1" sz="1300">
                <a:solidFill>
                  <a:schemeClr val="tx1"/>
                </a:solidFill>
                <a:latin typeface="-윤고딕140"/>
                <a:ea typeface="-윤고딕140"/>
                <a:cs typeface="-윤고딕140"/>
              </a:defRPr>
            </a:lvl5pPr>
            <a:lvl6pPr marL="2514600" indent="-228600" defTabSz="1474788" eaLnBrk="0" fontAlgn="base" hangingPunct="0">
              <a:spcBef>
                <a:spcPct val="0"/>
              </a:spcBef>
              <a:spcAft>
                <a:spcPct val="0"/>
              </a:spcAft>
              <a:defRPr kumimoji="1" sz="1300">
                <a:solidFill>
                  <a:schemeClr val="tx1"/>
                </a:solidFill>
                <a:latin typeface="-윤고딕140"/>
                <a:ea typeface="-윤고딕140"/>
                <a:cs typeface="-윤고딕140"/>
              </a:defRPr>
            </a:lvl6pPr>
            <a:lvl7pPr marL="2971800" indent="-228600" defTabSz="1474788" eaLnBrk="0" fontAlgn="base" hangingPunct="0">
              <a:spcBef>
                <a:spcPct val="0"/>
              </a:spcBef>
              <a:spcAft>
                <a:spcPct val="0"/>
              </a:spcAft>
              <a:defRPr kumimoji="1" sz="1300">
                <a:solidFill>
                  <a:schemeClr val="tx1"/>
                </a:solidFill>
                <a:latin typeface="-윤고딕140"/>
                <a:ea typeface="-윤고딕140"/>
                <a:cs typeface="-윤고딕140"/>
              </a:defRPr>
            </a:lvl7pPr>
            <a:lvl8pPr marL="3429000" indent="-228600" defTabSz="1474788" eaLnBrk="0" fontAlgn="base" hangingPunct="0">
              <a:spcBef>
                <a:spcPct val="0"/>
              </a:spcBef>
              <a:spcAft>
                <a:spcPct val="0"/>
              </a:spcAft>
              <a:defRPr kumimoji="1" sz="1300">
                <a:solidFill>
                  <a:schemeClr val="tx1"/>
                </a:solidFill>
                <a:latin typeface="-윤고딕140"/>
                <a:ea typeface="-윤고딕140"/>
                <a:cs typeface="-윤고딕140"/>
              </a:defRPr>
            </a:lvl8pPr>
            <a:lvl9pPr marL="3886200" indent="-228600" defTabSz="1474788" eaLnBrk="0" fontAlgn="base" hangingPunct="0">
              <a:spcBef>
                <a:spcPct val="0"/>
              </a:spcBef>
              <a:spcAft>
                <a:spcPct val="0"/>
              </a:spcAft>
              <a:defRPr kumimoji="1" sz="1300">
                <a:solidFill>
                  <a:schemeClr val="tx1"/>
                </a:solidFill>
                <a:latin typeface="-윤고딕140"/>
                <a:ea typeface="-윤고딕140"/>
                <a:cs typeface="-윤고딕140"/>
              </a:defRPr>
            </a:lvl9pPr>
          </a:lstStyle>
          <a:p>
            <a:pPr algn="r" eaLnBrk="1" hangingPunct="1"/>
            <a:endParaRPr kumimoji="0" lang="en-US" altLang="ko-KR" sz="1200" b="1" dirty="0">
              <a:solidFill>
                <a:srgbClr val="0070C0"/>
              </a:solidFill>
              <a:latin typeface="휴먼엑스포" pitchFamily="18" charset="-127"/>
              <a:ea typeface="휴먼엑스포" pitchFamily="18" charset="-127"/>
            </a:endParaRPr>
          </a:p>
        </p:txBody>
      </p:sp>
    </p:spTree>
    <p:extLst>
      <p:ext uri="{BB962C8B-B14F-4D97-AF65-F5344CB8AC3E}">
        <p14:creationId xmlns:p14="http://schemas.microsoft.com/office/powerpoint/2010/main" val="33298420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4298974" y="6453608"/>
            <a:ext cx="359508" cy="365125"/>
          </a:xfrm>
        </p:spPr>
        <p:txBody>
          <a:bodyPr/>
          <a:lstStyle/>
          <a:p>
            <a:fld id="{DCC67810-B287-45A9-AA2A-419C69AF5977}" type="slidenum">
              <a:rPr lang="ko-KR" altLang="en-US" sz="1050" smtClean="0">
                <a:solidFill>
                  <a:prstClr val="black">
                    <a:tint val="75000"/>
                  </a:prstClr>
                </a:solidFill>
              </a:rPr>
              <a:pPr/>
              <a:t>20</a:t>
            </a:fld>
            <a:endParaRPr lang="ko-KR" altLang="en-US" sz="1050" dirty="0">
              <a:solidFill>
                <a:prstClr val="black">
                  <a:tint val="75000"/>
                </a:prstClr>
              </a:solidFill>
            </a:endParaRPr>
          </a:p>
        </p:txBody>
      </p:sp>
      <p:sp>
        <p:nvSpPr>
          <p:cNvPr id="7" name="TextBox 6"/>
          <p:cNvSpPr txBox="1"/>
          <p:nvPr/>
        </p:nvSpPr>
        <p:spPr>
          <a:xfrm>
            <a:off x="395536" y="548680"/>
            <a:ext cx="8136904" cy="3477875"/>
          </a:xfrm>
          <a:prstGeom prst="rect">
            <a:avLst/>
          </a:prstGeom>
          <a:noFill/>
        </p:spPr>
        <p:txBody>
          <a:bodyPr wrap="square" rtlCol="0">
            <a:spAutoFit/>
          </a:bodyPr>
          <a:lstStyle/>
          <a:p>
            <a:pPr>
              <a:lnSpc>
                <a:spcPct val="150000"/>
              </a:lnSpc>
            </a:pPr>
            <a:r>
              <a:rPr lang="en-US" altLang="ko-KR" sz="1600" b="1" dirty="0">
                <a:solidFill>
                  <a:schemeClr val="accent2"/>
                </a:solidFill>
                <a:latin typeface="+mj-ea"/>
              </a:rPr>
              <a:t>4.2.1. ELFR (Early Life Failure Rate)</a:t>
            </a:r>
          </a:p>
          <a:p>
            <a:pPr latinLnBrk="0"/>
            <a:endParaRPr lang="en-US" altLang="ko-KR" sz="1400" b="1" dirty="0" smtClean="0"/>
          </a:p>
          <a:p>
            <a:pPr latinLnBrk="0"/>
            <a:r>
              <a:rPr lang="en-US" altLang="ko-KR" sz="1400" b="1" dirty="0" smtClean="0"/>
              <a:t>ELFR-JEDEC</a:t>
            </a:r>
            <a:endParaRPr lang="en-US" altLang="ko-KR" sz="1400" b="1" dirty="0"/>
          </a:p>
          <a:p>
            <a:pPr eaLnBrk="0" fontAlgn="base" latinLnBrk="0" hangingPunct="0">
              <a:lnSpc>
                <a:spcPct val="150000"/>
              </a:lnSpc>
              <a:spcBef>
                <a:spcPct val="0"/>
              </a:spcBef>
              <a:spcAft>
                <a:spcPct val="0"/>
              </a:spcAft>
            </a:pPr>
            <a:endParaRPr lang="en-US" altLang="ko-KR" sz="1400" b="1" dirty="0" smtClean="0"/>
          </a:p>
          <a:p>
            <a:pPr eaLnBrk="0" fontAlgn="base" latinLnBrk="0" hangingPunct="0">
              <a:lnSpc>
                <a:spcPct val="150000"/>
              </a:lnSpc>
              <a:spcBef>
                <a:spcPct val="0"/>
              </a:spcBef>
              <a:spcAft>
                <a:spcPct val="0"/>
              </a:spcAft>
            </a:pPr>
            <a:endParaRPr lang="en-US" altLang="ko-KR" sz="1400" b="1" dirty="0"/>
          </a:p>
          <a:p>
            <a:pPr eaLnBrk="0" fontAlgn="base" latinLnBrk="0" hangingPunct="0">
              <a:lnSpc>
                <a:spcPct val="150000"/>
              </a:lnSpc>
              <a:spcBef>
                <a:spcPct val="0"/>
              </a:spcBef>
              <a:spcAft>
                <a:spcPct val="0"/>
              </a:spcAft>
            </a:pPr>
            <a:endParaRPr lang="en-US" altLang="ko-KR" sz="1400" b="1" dirty="0" smtClean="0"/>
          </a:p>
          <a:p>
            <a:pPr eaLnBrk="0" fontAlgn="base" latinLnBrk="0" hangingPunct="0">
              <a:lnSpc>
                <a:spcPct val="150000"/>
              </a:lnSpc>
              <a:spcBef>
                <a:spcPct val="0"/>
              </a:spcBef>
              <a:spcAft>
                <a:spcPct val="0"/>
              </a:spcAft>
            </a:pPr>
            <a:endParaRPr lang="en-US" altLang="ko-KR" sz="1400" b="1" dirty="0" smtClean="0"/>
          </a:p>
          <a:p>
            <a:pPr eaLnBrk="0" fontAlgn="base" latinLnBrk="0" hangingPunct="0">
              <a:lnSpc>
                <a:spcPct val="150000"/>
              </a:lnSpc>
              <a:spcBef>
                <a:spcPct val="0"/>
              </a:spcBef>
              <a:spcAft>
                <a:spcPct val="0"/>
              </a:spcAft>
            </a:pPr>
            <a:r>
              <a:rPr lang="en-US" altLang="ko-KR" sz="1400" b="1" dirty="0" smtClean="0"/>
              <a:t>AEC-Q100-008</a:t>
            </a:r>
            <a:endParaRPr lang="en-US" altLang="ko-KR" sz="1400" b="1" dirty="0"/>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2488265797"/>
              </p:ext>
            </p:extLst>
          </p:nvPr>
        </p:nvGraphicFramePr>
        <p:xfrm>
          <a:off x="683568" y="1484784"/>
          <a:ext cx="7366656" cy="726078"/>
        </p:xfrm>
        <a:graphic>
          <a:graphicData uri="http://schemas.openxmlformats.org/drawingml/2006/table">
            <a:tbl>
              <a:tblPr/>
              <a:tblGrid>
                <a:gridCol w="1841664"/>
                <a:gridCol w="2262792"/>
                <a:gridCol w="1420536"/>
                <a:gridCol w="1841664"/>
              </a:tblGrid>
              <a:tr h="329499">
                <a:tc>
                  <a:txBody>
                    <a:bodyPr/>
                    <a:lstStyle/>
                    <a:p>
                      <a:pPr algn="ctr" latinLnBrk="0"/>
                      <a:r>
                        <a:rPr lang="en-US" sz="1100" dirty="0">
                          <a:effectLst/>
                        </a:rPr>
                        <a:t>Temperature</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Bias</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Duration</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Sample Size</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383178">
                <a:tc>
                  <a:txBody>
                    <a:bodyPr/>
                    <a:lstStyle/>
                    <a:p>
                      <a:pPr algn="ctr" latinLnBrk="0"/>
                      <a:r>
                        <a:rPr lang="en-US" sz="1100" dirty="0" err="1">
                          <a:effectLst/>
                        </a:rPr>
                        <a:t>Tj</a:t>
                      </a:r>
                      <a:r>
                        <a:rPr lang="en-US" sz="1100" dirty="0">
                          <a:effectLst/>
                        </a:rPr>
                        <a:t> ≥ 125 °C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Maximum Operating Voltage</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48 ≤ t ≤ 168 </a:t>
                      </a:r>
                      <a:r>
                        <a:rPr lang="en-US" sz="1100" dirty="0" err="1">
                          <a:effectLst/>
                        </a:rPr>
                        <a:t>hrs</a:t>
                      </a:r>
                      <a:endParaRPr lang="en-US" sz="1100" dirty="0">
                        <a:effectLst/>
                      </a:endParaRP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Refer to JESD47</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 name="표 3"/>
          <p:cNvGraphicFramePr>
            <a:graphicFrameLocks noGrp="1"/>
          </p:cNvGraphicFramePr>
          <p:nvPr>
            <p:extLst>
              <p:ext uri="{D42A27DB-BD31-4B8C-83A1-F6EECF244321}">
                <p14:modId xmlns:p14="http://schemas.microsoft.com/office/powerpoint/2010/main" val="2647764926"/>
              </p:ext>
            </p:extLst>
          </p:nvPr>
        </p:nvGraphicFramePr>
        <p:xfrm>
          <a:off x="755576" y="3140967"/>
          <a:ext cx="7272808" cy="2862900"/>
        </p:xfrm>
        <a:graphic>
          <a:graphicData uri="http://schemas.openxmlformats.org/drawingml/2006/table">
            <a:tbl>
              <a:tblPr/>
              <a:tblGrid>
                <a:gridCol w="4032448"/>
                <a:gridCol w="3240360"/>
              </a:tblGrid>
              <a:tr h="315397">
                <a:tc gridSpan="2">
                  <a:txBody>
                    <a:bodyPr/>
                    <a:lstStyle/>
                    <a:p>
                      <a:pPr algn="ctr" latinLnBrk="0"/>
                      <a:r>
                        <a:rPr lang="en-US" altLang="ko-KR" sz="1100" dirty="0">
                          <a:effectLst/>
                        </a:rPr>
                        <a:t>JEDEC</a:t>
                      </a:r>
                      <a:r>
                        <a:rPr lang="ko-KR" altLang="en-US" sz="1100" dirty="0">
                          <a:effectLst/>
                        </a:rPr>
                        <a:t>시험은 초기 불량률을 구하는 것이지만 </a:t>
                      </a:r>
                      <a:r>
                        <a:rPr lang="en-US" altLang="ko-KR" sz="1100" dirty="0">
                          <a:effectLst/>
                        </a:rPr>
                        <a:t>AEC </a:t>
                      </a:r>
                      <a:r>
                        <a:rPr lang="ko-KR" altLang="en-US" sz="1100" dirty="0">
                          <a:effectLst/>
                        </a:rPr>
                        <a:t>시험은 </a:t>
                      </a:r>
                      <a:r>
                        <a:rPr lang="en-US" altLang="ko-KR" sz="1100" dirty="0">
                          <a:effectLst/>
                        </a:rPr>
                        <a:t>pass/fail </a:t>
                      </a:r>
                      <a:r>
                        <a:rPr lang="ko-KR" altLang="en-US" sz="1100" dirty="0">
                          <a:effectLst/>
                        </a:rPr>
                        <a:t>판정시험임</a:t>
                      </a:r>
                      <a:r>
                        <a:rPr lang="en-US" altLang="ko-KR" sz="1100" dirty="0">
                          <a:effectLst/>
                        </a:rPr>
                        <a:t>.</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hMerge="1">
                  <a:txBody>
                    <a:bodyPr/>
                    <a:lstStyle/>
                    <a:p>
                      <a:pPr latinLnBrk="1"/>
                      <a:endParaRPr lang="ko-KR" altLang="en-US"/>
                    </a:p>
                  </a:txBody>
                  <a:tcPr/>
                </a:tc>
              </a:tr>
              <a:tr h="504000">
                <a:tc>
                  <a:txBody>
                    <a:bodyPr/>
                    <a:lstStyle/>
                    <a:p>
                      <a:pPr latinLnBrk="0"/>
                      <a:r>
                        <a:rPr lang="en-US" sz="1100" dirty="0">
                          <a:effectLst/>
                        </a:rPr>
                        <a:t>Grade 0: 48 hours at 150 °C or 24 hours at 175 °C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latinLnBrk="0"/>
                      <a:r>
                        <a:rPr lang="en-US" sz="1100" dirty="0">
                          <a:effectLst/>
                        </a:rPr>
                        <a:t>sample Size : 3Lots (800 units/lot)</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000">
                <a:tc>
                  <a:txBody>
                    <a:bodyPr/>
                    <a:lstStyle/>
                    <a:p>
                      <a:pPr latinLnBrk="0"/>
                      <a:r>
                        <a:rPr lang="en-US" sz="1100" dirty="0">
                          <a:effectLst/>
                        </a:rPr>
                        <a:t>Grade 1: 48 hours at 125 °C or 24 hours at 150 °C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r>
              <a:tr h="504000">
                <a:tc>
                  <a:txBody>
                    <a:bodyPr/>
                    <a:lstStyle/>
                    <a:p>
                      <a:pPr latinLnBrk="0"/>
                      <a:r>
                        <a:rPr lang="en-US" sz="1100" dirty="0">
                          <a:effectLst/>
                        </a:rPr>
                        <a:t>Grade 2: 48 hours at 105 °C or 24 hours at 125 °C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r>
              <a:tr h="504000">
                <a:tc>
                  <a:txBody>
                    <a:bodyPr/>
                    <a:lstStyle/>
                    <a:p>
                      <a:pPr latinLnBrk="0"/>
                      <a:r>
                        <a:rPr lang="en-US" sz="1100" dirty="0">
                          <a:effectLst/>
                        </a:rPr>
                        <a:t>Grade 3: 48 hours at 85 °C or 24 hours at 105 °C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r>
              <a:tr h="504000">
                <a:tc>
                  <a:txBody>
                    <a:bodyPr/>
                    <a:lstStyle/>
                    <a:p>
                      <a:pPr latinLnBrk="0"/>
                      <a:r>
                        <a:rPr lang="en-US" sz="1100" dirty="0">
                          <a:effectLst/>
                        </a:rPr>
                        <a:t>Grade 4: 48 hours at 70 °C or 24 hours at 90 °C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r>
            </a:tbl>
          </a:graphicData>
        </a:graphic>
      </p:graphicFrame>
      <p:sp>
        <p:nvSpPr>
          <p:cNvPr id="8"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4.2.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수</a:t>
            </a:r>
            <a:r>
              <a:rPr kumimoji="0" lang="ko-KR" altLang="en-US" b="1" dirty="0">
                <a:solidFill>
                  <a:srgbClr val="0094DA"/>
                </a:solidFill>
                <a:latin typeface="맑은 고딕" panose="020B0503020000020004" pitchFamily="50" charset="-127"/>
                <a:ea typeface="맑은 고딕" panose="020B0503020000020004" pitchFamily="50" charset="-127"/>
              </a:rPr>
              <a:t>명</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5" name="TextBox 4"/>
          <p:cNvSpPr txBox="1"/>
          <p:nvPr/>
        </p:nvSpPr>
        <p:spPr>
          <a:xfrm>
            <a:off x="683568" y="6093296"/>
            <a:ext cx="8496944" cy="261610"/>
          </a:xfrm>
          <a:prstGeom prst="rect">
            <a:avLst/>
          </a:prstGeom>
          <a:noFill/>
        </p:spPr>
        <p:txBody>
          <a:bodyPr wrap="square" rtlCol="0">
            <a:spAutoFit/>
          </a:bodyPr>
          <a:lstStyle/>
          <a:p>
            <a:r>
              <a:rPr lang="en-US" altLang="ko-KR" sz="1100" dirty="0" smtClean="0"/>
              <a:t>※</a:t>
            </a:r>
            <a:r>
              <a:rPr lang="ko-KR" altLang="en-US" sz="1100" dirty="0" smtClean="0"/>
              <a:t> 위 </a:t>
            </a:r>
            <a:r>
              <a:rPr lang="ko-KR" altLang="en-US" sz="1100" dirty="0"/>
              <a:t>조건 중 한 가지 이상으로 </a:t>
            </a:r>
            <a:r>
              <a:rPr lang="ko-KR" altLang="en-US" sz="1100" dirty="0" smtClean="0"/>
              <a:t>시험하며</a:t>
            </a:r>
            <a:r>
              <a:rPr lang="en-US" altLang="ko-KR" sz="1100" dirty="0" smtClean="0"/>
              <a:t>, </a:t>
            </a:r>
            <a:r>
              <a:rPr lang="ko-KR" altLang="en-US" sz="1100" dirty="0" smtClean="0"/>
              <a:t>시험 </a:t>
            </a:r>
            <a:r>
              <a:rPr lang="ko-KR" altLang="en-US" sz="1100" dirty="0"/>
              <a:t>완료 후</a:t>
            </a:r>
            <a:r>
              <a:rPr lang="en-US" altLang="ko-KR" sz="1100" dirty="0"/>
              <a:t>, 48</a:t>
            </a:r>
            <a:r>
              <a:rPr lang="ko-KR" altLang="en-US" sz="1100" dirty="0"/>
              <a:t>시간 이내에 전기특성시험을 해서 </a:t>
            </a:r>
            <a:r>
              <a:rPr lang="en-US" altLang="ko-KR" sz="1100" dirty="0"/>
              <a:t>fail</a:t>
            </a:r>
            <a:r>
              <a:rPr lang="ko-KR" altLang="en-US" sz="1100" dirty="0"/>
              <a:t>이 </a:t>
            </a:r>
            <a:r>
              <a:rPr lang="en-US" altLang="ko-KR" sz="1100" dirty="0"/>
              <a:t>0</a:t>
            </a:r>
            <a:r>
              <a:rPr lang="ko-KR" altLang="en-US" sz="1100" dirty="0"/>
              <a:t>개 인 경우 해당 </a:t>
            </a:r>
            <a:r>
              <a:rPr lang="en-US" altLang="ko-KR" sz="1100" dirty="0"/>
              <a:t>grade</a:t>
            </a:r>
            <a:r>
              <a:rPr lang="ko-KR" altLang="en-US" sz="1100" dirty="0"/>
              <a:t>를 </a:t>
            </a:r>
            <a:r>
              <a:rPr lang="ko-KR" altLang="en-US" sz="1100" dirty="0" smtClean="0"/>
              <a:t>획득 한다</a:t>
            </a:r>
            <a:r>
              <a:rPr lang="en-US" altLang="ko-KR" sz="1100" dirty="0" smtClean="0"/>
              <a:t>. </a:t>
            </a:r>
            <a:endParaRPr lang="ko-KR" altLang="en-US" sz="1100" dirty="0"/>
          </a:p>
        </p:txBody>
      </p:sp>
    </p:spTree>
    <p:extLst>
      <p:ext uri="{BB962C8B-B14F-4D97-AF65-F5344CB8AC3E}">
        <p14:creationId xmlns:p14="http://schemas.microsoft.com/office/powerpoint/2010/main" val="884264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21</a:t>
            </a:fld>
            <a:endParaRPr lang="ko-KR" altLang="en-US" sz="1050" dirty="0">
              <a:solidFill>
                <a:prstClr val="black">
                  <a:tint val="75000"/>
                </a:prstClr>
              </a:solidFill>
            </a:endParaRPr>
          </a:p>
        </p:txBody>
      </p:sp>
      <p:sp>
        <p:nvSpPr>
          <p:cNvPr id="7" name="TextBox 6"/>
          <p:cNvSpPr txBox="1"/>
          <p:nvPr/>
        </p:nvSpPr>
        <p:spPr>
          <a:xfrm>
            <a:off x="395536" y="548680"/>
            <a:ext cx="8568952" cy="4985980"/>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4.2.2. HTOL (High Temperature Operation Life)</a:t>
            </a:r>
          </a:p>
          <a:p>
            <a:pPr marL="342900" indent="-161925">
              <a:lnSpc>
                <a:spcPct val="150000"/>
              </a:lnSpc>
              <a:buFont typeface="Wingdings" panose="05000000000000000000" pitchFamily="2" charset="2"/>
              <a:buChar char="§"/>
            </a:pPr>
            <a:r>
              <a:rPr lang="ko-KR" altLang="en-US" sz="1400" dirty="0"/>
              <a:t>초기 불량을 유도하는 </a:t>
            </a:r>
            <a:r>
              <a:rPr lang="en-US" altLang="ko-KR" sz="1400" dirty="0"/>
              <a:t>Burn-in</a:t>
            </a:r>
            <a:r>
              <a:rPr lang="ko-KR" altLang="en-US" sz="1400" dirty="0"/>
              <a:t>과 달리 </a:t>
            </a:r>
            <a:r>
              <a:rPr lang="en-US" altLang="ko-KR" sz="1400" dirty="0"/>
              <a:t>HTOL</a:t>
            </a:r>
            <a:r>
              <a:rPr lang="ko-KR" altLang="en-US" sz="1400" dirty="0"/>
              <a:t>은 제품이 사용조건에서 어느 정도의 수명을 갖는지 평가하기 위한 </a:t>
            </a:r>
            <a:r>
              <a:rPr lang="ko-KR" altLang="en-US" sz="1400" dirty="0" smtClean="0"/>
              <a:t>항목이기에 </a:t>
            </a:r>
            <a:r>
              <a:rPr lang="en-US" altLang="ko-KR" sz="1400" dirty="0" smtClean="0"/>
              <a:t>wear-out </a:t>
            </a:r>
            <a:r>
              <a:rPr lang="en-US" altLang="ko-KR" sz="1400" dirty="0"/>
              <a:t>failure</a:t>
            </a:r>
            <a:r>
              <a:rPr lang="ko-KR" altLang="en-US" sz="1400" dirty="0"/>
              <a:t>에 초점을 둔 </a:t>
            </a:r>
            <a:r>
              <a:rPr lang="ko-KR" altLang="en-US" sz="1400" dirty="0" smtClean="0"/>
              <a:t>시험</a:t>
            </a:r>
            <a:r>
              <a:rPr lang="en-US" altLang="ko-KR" sz="1400" dirty="0" smtClean="0"/>
              <a:t>.</a:t>
            </a:r>
          </a:p>
          <a:p>
            <a:pPr marL="342900" indent="-161925">
              <a:lnSpc>
                <a:spcPct val="150000"/>
              </a:lnSpc>
              <a:buFont typeface="Wingdings" panose="05000000000000000000" pitchFamily="2" charset="2"/>
              <a:buChar char="§"/>
            </a:pPr>
            <a:r>
              <a:rPr lang="ko-KR" altLang="en-US" sz="1400" dirty="0" smtClean="0"/>
              <a:t>수명시험은 </a:t>
            </a:r>
            <a:r>
              <a:rPr lang="ko-KR" altLang="en-US" sz="1400" dirty="0"/>
              <a:t>그 결과가 초기불량이나 </a:t>
            </a:r>
            <a:r>
              <a:rPr lang="en-US" altLang="ko-KR" sz="1400" dirty="0"/>
              <a:t>infant </a:t>
            </a:r>
            <a:r>
              <a:rPr lang="en-US" altLang="ko-KR" sz="1400" dirty="0" smtClean="0"/>
              <a:t>mortality </a:t>
            </a:r>
            <a:r>
              <a:rPr lang="ko-KR" altLang="en-US" sz="1400" dirty="0" smtClean="0"/>
              <a:t>구간에서 </a:t>
            </a:r>
            <a:r>
              <a:rPr lang="ko-KR" altLang="en-US" sz="1400" dirty="0"/>
              <a:t>발생한 것에 영향을 받지 않도록</a:t>
            </a:r>
            <a:r>
              <a:rPr lang="en-US" altLang="ko-KR" sz="1400" dirty="0"/>
              <a:t>, </a:t>
            </a:r>
            <a:r>
              <a:rPr lang="ko-KR" altLang="en-US" sz="1400" dirty="0"/>
              <a:t>충분히 긴 시간을 두고 진행해야 </a:t>
            </a:r>
            <a:r>
              <a:rPr lang="ko-KR" altLang="en-US" sz="1400" dirty="0" smtClean="0"/>
              <a:t>함</a:t>
            </a:r>
            <a:r>
              <a:rPr lang="en-US" altLang="ko-KR" sz="1400" dirty="0" smtClean="0"/>
              <a:t>.</a:t>
            </a:r>
          </a:p>
          <a:p>
            <a:pPr marL="342900" indent="-161925">
              <a:lnSpc>
                <a:spcPct val="150000"/>
              </a:lnSpc>
              <a:buFont typeface="Wingdings" panose="05000000000000000000" pitchFamily="2" charset="2"/>
              <a:buChar char="§"/>
            </a:pPr>
            <a:r>
              <a:rPr lang="ko-KR" altLang="en-US" sz="1400" dirty="0"/>
              <a:t>시험시간은 주변온도 </a:t>
            </a:r>
            <a:r>
              <a:rPr lang="en-US" altLang="ko-KR" sz="1400" dirty="0"/>
              <a:t>(ambient Temperature)</a:t>
            </a:r>
            <a:r>
              <a:rPr lang="ko-KR" altLang="en-US" sz="1400" dirty="0"/>
              <a:t>에 따라서 증가하거나 감소할 수 </a:t>
            </a:r>
            <a:r>
              <a:rPr lang="ko-KR" altLang="en-US" sz="1400" dirty="0" smtClean="0"/>
              <a:t>있음</a:t>
            </a:r>
            <a:r>
              <a:rPr lang="en-US" altLang="ko-KR" sz="1400" dirty="0" smtClean="0"/>
              <a:t>.</a:t>
            </a:r>
          </a:p>
          <a:p>
            <a:pPr marL="342900" indent="-161925">
              <a:lnSpc>
                <a:spcPct val="150000"/>
              </a:lnSpc>
              <a:buFont typeface="Wingdings" panose="05000000000000000000" pitchFamily="2" charset="2"/>
              <a:buChar char="§"/>
            </a:pPr>
            <a:r>
              <a:rPr lang="ko-KR" altLang="en-US" sz="1400" dirty="0" smtClean="0"/>
              <a:t>특별한 </a:t>
            </a:r>
            <a:r>
              <a:rPr lang="ko-KR" altLang="en-US" sz="1400" dirty="0"/>
              <a:t>요구사항이 없는 </a:t>
            </a:r>
            <a:r>
              <a:rPr lang="ko-KR" altLang="en-US" sz="1400" dirty="0" smtClean="0"/>
              <a:t>경우</a:t>
            </a:r>
            <a:r>
              <a:rPr lang="en-US" altLang="ko-KR" sz="1400" dirty="0" smtClean="0"/>
              <a:t> </a:t>
            </a:r>
            <a:r>
              <a:rPr lang="ko-KR" altLang="en-US" sz="1400" dirty="0" smtClean="0"/>
              <a:t>중간 측정이나 최종 측정은 </a:t>
            </a:r>
            <a:r>
              <a:rPr lang="ko-KR" altLang="en-US" sz="1400" dirty="0"/>
              <a:t>시험정지 후 </a:t>
            </a:r>
            <a:r>
              <a:rPr lang="en-US" altLang="ko-KR" sz="1400" dirty="0"/>
              <a:t>96</a:t>
            </a:r>
            <a:r>
              <a:rPr lang="ko-KR" altLang="en-US" sz="1400" dirty="0"/>
              <a:t>시간 이내에 진행해야 </a:t>
            </a:r>
            <a:r>
              <a:rPr lang="ko-KR" altLang="en-US" sz="1400" dirty="0" smtClean="0"/>
              <a:t>하며</a:t>
            </a:r>
            <a:r>
              <a:rPr lang="en-US" altLang="ko-KR" sz="1400" dirty="0" smtClean="0"/>
              <a:t>,   </a:t>
            </a:r>
            <a:r>
              <a:rPr lang="ko-KR" altLang="en-US" sz="1400" dirty="0"/>
              <a:t>중간 측정 시점은 일반적으로 </a:t>
            </a:r>
            <a:r>
              <a:rPr lang="en-US" altLang="ko-KR" sz="1400" dirty="0"/>
              <a:t>168 h (+72, -0)</a:t>
            </a:r>
            <a:r>
              <a:rPr lang="ko-KR" altLang="en-US" sz="1400" dirty="0"/>
              <a:t>와 </a:t>
            </a:r>
            <a:r>
              <a:rPr lang="en-US" altLang="ko-KR" sz="1400" dirty="0"/>
              <a:t>504 h (+168, -0) </a:t>
            </a:r>
            <a:r>
              <a:rPr lang="ko-KR" altLang="en-US" sz="1400" dirty="0"/>
              <a:t>에 </a:t>
            </a:r>
            <a:r>
              <a:rPr lang="ko-KR" altLang="en-US" sz="1400" dirty="0" smtClean="0"/>
              <a:t>진행합니다</a:t>
            </a:r>
            <a:endParaRPr lang="en-US" altLang="ko-KR" sz="1400" dirty="0" smtClean="0"/>
          </a:p>
          <a:p>
            <a:pPr marL="342900" indent="-161925">
              <a:lnSpc>
                <a:spcPct val="150000"/>
              </a:lnSpc>
              <a:buFont typeface="Wingdings" panose="05000000000000000000" pitchFamily="2" charset="2"/>
              <a:buChar char="§"/>
            </a:pPr>
            <a:r>
              <a:rPr lang="en-US" altLang="ko-KR" sz="1400" dirty="0"/>
              <a:t>HTOL</a:t>
            </a:r>
            <a:r>
              <a:rPr lang="ko-KR" altLang="en-US" sz="1400" dirty="0"/>
              <a:t>로 가속되는 불량메커니즘은 </a:t>
            </a:r>
            <a:r>
              <a:rPr lang="en-US" altLang="ko-KR" sz="1400" dirty="0"/>
              <a:t>Time-Dependent Dielectric Breakdown (TDDB), </a:t>
            </a:r>
            <a:r>
              <a:rPr lang="en-US" altLang="ko-KR" sz="1400" dirty="0" smtClean="0"/>
              <a:t>electro migration</a:t>
            </a:r>
            <a:r>
              <a:rPr lang="en-US" altLang="ko-KR" sz="1400" dirty="0"/>
              <a:t>, hot carrier effects, charge effects, mobile ionic contamination </a:t>
            </a:r>
            <a:r>
              <a:rPr lang="ko-KR" altLang="en-US" sz="1400" dirty="0"/>
              <a:t>등이 </a:t>
            </a:r>
            <a:r>
              <a:rPr lang="ko-KR" altLang="en-US" sz="1400" dirty="0" smtClean="0"/>
              <a:t>있음</a:t>
            </a:r>
            <a:r>
              <a:rPr lang="en-US" altLang="ko-KR" sz="1400" dirty="0" smtClean="0"/>
              <a:t>.</a:t>
            </a:r>
          </a:p>
          <a:p>
            <a:pPr lvl="0" eaLnBrk="0" fontAlgn="base" latinLnBrk="0" hangingPunct="0">
              <a:lnSpc>
                <a:spcPct val="150000"/>
              </a:lnSpc>
              <a:spcBef>
                <a:spcPct val="0"/>
              </a:spcBef>
              <a:spcAft>
                <a:spcPct val="0"/>
              </a:spcAft>
            </a:pPr>
            <a:endParaRPr kumimoji="1" lang="en-US" altLang="ko-KR" sz="1400" b="1" dirty="0" smtClean="0">
              <a:solidFill>
                <a:srgbClr val="EB7000"/>
              </a:solidFill>
              <a:latin typeface="+mj-ea"/>
              <a:ea typeface="+mj-ea"/>
              <a:cs typeface="굴림" pitchFamily="50" charset="-127"/>
            </a:endParaRPr>
          </a:p>
          <a:p>
            <a:pPr marL="285750" lvl="0" indent="-285750" eaLnBrk="0" fontAlgn="base" latinLnBrk="0" hangingPunct="0">
              <a:lnSpc>
                <a:spcPct val="150000"/>
              </a:lnSpc>
              <a:spcBef>
                <a:spcPct val="0"/>
              </a:spcBef>
              <a:spcAft>
                <a:spcPct val="0"/>
              </a:spcAft>
              <a:buFont typeface="맑은 고딕" panose="020B0503020000020004" pitchFamily="50" charset="-127"/>
              <a:buChar char="▶"/>
            </a:pPr>
            <a:r>
              <a:rPr lang="en-US" altLang="ko-KR" sz="1400" b="1" dirty="0" smtClean="0">
                <a:solidFill>
                  <a:srgbClr val="EB7000"/>
                </a:solidFill>
                <a:latin typeface="+mj-ea"/>
                <a:ea typeface="+mj-ea"/>
              </a:rPr>
              <a:t>Summary of HTOL</a:t>
            </a:r>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333047022"/>
              </p:ext>
            </p:extLst>
          </p:nvPr>
        </p:nvGraphicFramePr>
        <p:xfrm>
          <a:off x="971600" y="4653136"/>
          <a:ext cx="6967686" cy="754609"/>
        </p:xfrm>
        <a:graphic>
          <a:graphicData uri="http://schemas.openxmlformats.org/drawingml/2006/table">
            <a:tbl>
              <a:tblPr/>
              <a:tblGrid>
                <a:gridCol w="2322562"/>
                <a:gridCol w="2700908"/>
                <a:gridCol w="1944216"/>
              </a:tblGrid>
              <a:tr h="245475">
                <a:tc>
                  <a:txBody>
                    <a:bodyPr/>
                    <a:lstStyle/>
                    <a:p>
                      <a:pPr algn="ctr" latinLnBrk="0"/>
                      <a:r>
                        <a:rPr lang="en-US" sz="1100" dirty="0">
                          <a:effectLst/>
                        </a:rPr>
                        <a:t>Temperature</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Bias</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Duration</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411709">
                <a:tc>
                  <a:txBody>
                    <a:bodyPr/>
                    <a:lstStyle/>
                    <a:p>
                      <a:pPr algn="ctr" latinLnBrk="0"/>
                      <a:r>
                        <a:rPr lang="en-US" sz="1100">
                          <a:effectLst/>
                        </a:rPr>
                        <a:t>Tj ≥ 125 °C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a:effectLst/>
                        </a:rPr>
                        <a:t>Maximum Operating Voltage</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1000 hours</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4.2.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수</a:t>
            </a:r>
            <a:r>
              <a:rPr kumimoji="0" lang="ko-KR" altLang="en-US" b="1" dirty="0">
                <a:solidFill>
                  <a:srgbClr val="0094DA"/>
                </a:solidFill>
                <a:latin typeface="맑은 고딕" panose="020B0503020000020004" pitchFamily="50" charset="-127"/>
                <a:ea typeface="맑은 고딕" panose="020B0503020000020004" pitchFamily="50" charset="-127"/>
              </a:rPr>
              <a:t>명</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30289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22</a:t>
            </a:fld>
            <a:endParaRPr lang="ko-KR" altLang="en-US" sz="1050" dirty="0">
              <a:solidFill>
                <a:prstClr val="black">
                  <a:tint val="75000"/>
                </a:prstClr>
              </a:solidFill>
            </a:endParaRPr>
          </a:p>
        </p:txBody>
      </p:sp>
      <p:sp>
        <p:nvSpPr>
          <p:cNvPr id="7" name="TextBox 6"/>
          <p:cNvSpPr txBox="1"/>
          <p:nvPr/>
        </p:nvSpPr>
        <p:spPr>
          <a:xfrm>
            <a:off x="395536" y="548680"/>
            <a:ext cx="8136904" cy="784830"/>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4.2.2. HTOL Board Example</a:t>
            </a: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92" y="1137440"/>
            <a:ext cx="8583935" cy="5027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4.2.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수</a:t>
            </a:r>
            <a:r>
              <a:rPr kumimoji="0" lang="ko-KR" altLang="en-US" b="1" dirty="0">
                <a:solidFill>
                  <a:srgbClr val="0094DA"/>
                </a:solidFill>
                <a:latin typeface="맑은 고딕" panose="020B0503020000020004" pitchFamily="50" charset="-127"/>
                <a:ea typeface="맑은 고딕" panose="020B0503020000020004" pitchFamily="50" charset="-127"/>
              </a:rPr>
              <a:t>명</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5633863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23</a:t>
            </a:fld>
            <a:endParaRPr lang="ko-KR" altLang="en-US" sz="1050" dirty="0">
              <a:solidFill>
                <a:prstClr val="black">
                  <a:tint val="75000"/>
                </a:prstClr>
              </a:solidFill>
            </a:endParaRPr>
          </a:p>
        </p:txBody>
      </p:sp>
      <p:sp>
        <p:nvSpPr>
          <p:cNvPr id="7" name="TextBox 6"/>
          <p:cNvSpPr txBox="1"/>
          <p:nvPr/>
        </p:nvSpPr>
        <p:spPr>
          <a:xfrm>
            <a:off x="395536" y="548680"/>
            <a:ext cx="8352928" cy="3370153"/>
          </a:xfrm>
          <a:prstGeom prst="rect">
            <a:avLst/>
          </a:prstGeom>
          <a:noFill/>
        </p:spPr>
        <p:txBody>
          <a:bodyPr wrap="square" rtlCol="0">
            <a:spAutoFit/>
          </a:bodyPr>
          <a:lstStyle/>
          <a:p>
            <a:pPr>
              <a:lnSpc>
                <a:spcPct val="150000"/>
              </a:lnSpc>
            </a:pPr>
            <a:r>
              <a:rPr lang="en-US" altLang="ko-KR" sz="1600" b="1" dirty="0">
                <a:solidFill>
                  <a:schemeClr val="accent2"/>
                </a:solidFill>
                <a:latin typeface="+mj-ea"/>
                <a:ea typeface="+mj-ea"/>
              </a:rPr>
              <a:t>4</a:t>
            </a:r>
            <a:r>
              <a:rPr lang="en-US" altLang="ko-KR" sz="1600" b="1" dirty="0" smtClean="0">
                <a:solidFill>
                  <a:schemeClr val="accent2"/>
                </a:solidFill>
                <a:latin typeface="+mj-ea"/>
                <a:ea typeface="+mj-ea"/>
              </a:rPr>
              <a:t>.2.3. LTOL (Low Temperature Operation Life)</a:t>
            </a:r>
          </a:p>
          <a:p>
            <a:pPr marL="342900" indent="-161925">
              <a:lnSpc>
                <a:spcPct val="150000"/>
              </a:lnSpc>
              <a:buFont typeface="Wingdings" panose="05000000000000000000" pitchFamily="2" charset="2"/>
              <a:buChar char="§"/>
            </a:pPr>
            <a:r>
              <a:rPr lang="ko-KR" altLang="en-US" sz="1400" dirty="0"/>
              <a:t>제</a:t>
            </a:r>
            <a:r>
              <a:rPr lang="ko-KR" altLang="en-US" sz="1400" dirty="0" smtClean="0"/>
              <a:t>품이 </a:t>
            </a:r>
            <a:r>
              <a:rPr lang="ko-KR" altLang="en-US" sz="1400" dirty="0"/>
              <a:t>저온에서 장시간 동작할 때 어떤 신뢰성을 보이는지 평가하는 </a:t>
            </a:r>
            <a:r>
              <a:rPr lang="ko-KR" altLang="en-US" sz="1400" dirty="0" smtClean="0"/>
              <a:t>시험</a:t>
            </a:r>
            <a:r>
              <a:rPr lang="en-US" altLang="ko-KR" sz="1400" dirty="0" smtClean="0"/>
              <a:t>.</a:t>
            </a:r>
          </a:p>
          <a:p>
            <a:pPr marL="342900" indent="-161925">
              <a:lnSpc>
                <a:spcPct val="150000"/>
              </a:lnSpc>
              <a:buFont typeface="Wingdings" panose="05000000000000000000" pitchFamily="2" charset="2"/>
              <a:buChar char="§"/>
            </a:pPr>
            <a:r>
              <a:rPr lang="en-US" altLang="ko-KR" sz="1400" dirty="0"/>
              <a:t>Overstress</a:t>
            </a:r>
            <a:r>
              <a:rPr lang="ko-KR" altLang="en-US" sz="1400" dirty="0"/>
              <a:t>나 </a:t>
            </a:r>
            <a:r>
              <a:rPr lang="en-US" altLang="ko-KR" sz="1400" dirty="0"/>
              <a:t>thermal runaway</a:t>
            </a:r>
            <a:r>
              <a:rPr lang="ko-KR" altLang="en-US" sz="1400" dirty="0"/>
              <a:t>가 발생하지 않도록 </a:t>
            </a:r>
            <a:r>
              <a:rPr lang="ko-KR" altLang="en-US" sz="1400" dirty="0" smtClean="0"/>
              <a:t>해야 하고</a:t>
            </a:r>
            <a:r>
              <a:rPr lang="en-US" altLang="ko-KR" sz="1400" dirty="0"/>
              <a:t>, </a:t>
            </a:r>
            <a:r>
              <a:rPr lang="ko-KR" altLang="en-US" sz="1400" dirty="0"/>
              <a:t>해당 </a:t>
            </a:r>
            <a:r>
              <a:rPr lang="en-US" altLang="ko-KR" sz="1400" dirty="0"/>
              <a:t>datasheet</a:t>
            </a:r>
            <a:r>
              <a:rPr lang="ko-KR" altLang="en-US" sz="1400" dirty="0"/>
              <a:t>에 규정된 </a:t>
            </a:r>
            <a:r>
              <a:rPr lang="en-US" altLang="ko-KR" sz="1400" dirty="0"/>
              <a:t>limit</a:t>
            </a:r>
            <a:r>
              <a:rPr lang="ko-KR" altLang="en-US" sz="1400" dirty="0"/>
              <a:t>을 초과하지 않도록 </a:t>
            </a:r>
            <a:r>
              <a:rPr lang="ko-KR" altLang="en-US" sz="1400" dirty="0" smtClean="0"/>
              <a:t>구성해야 함</a:t>
            </a:r>
            <a:r>
              <a:rPr lang="en-US" altLang="ko-KR" sz="1400" dirty="0" smtClean="0"/>
              <a:t>.</a:t>
            </a:r>
          </a:p>
          <a:p>
            <a:pPr marL="342900" indent="-161925">
              <a:lnSpc>
                <a:spcPct val="150000"/>
              </a:lnSpc>
              <a:buFont typeface="Wingdings" panose="05000000000000000000" pitchFamily="2" charset="2"/>
              <a:buChar char="§"/>
            </a:pPr>
            <a:r>
              <a:rPr lang="ko-KR" altLang="en-US" sz="1400" dirty="0"/>
              <a:t>주로 고전압과 저온상태에서 가속되는 </a:t>
            </a:r>
            <a:r>
              <a:rPr lang="en-US" altLang="ko-KR" sz="1400" dirty="0"/>
              <a:t>hot carrier effect</a:t>
            </a:r>
            <a:r>
              <a:rPr lang="ko-KR" altLang="en-US" sz="1400" dirty="0"/>
              <a:t>를 평가하는 목적으로 </a:t>
            </a:r>
            <a:r>
              <a:rPr lang="ko-KR" altLang="en-US" sz="1400" dirty="0" smtClean="0"/>
              <a:t>진행</a:t>
            </a:r>
            <a:r>
              <a:rPr lang="en-US" altLang="ko-KR" sz="1400" dirty="0" smtClean="0"/>
              <a:t>.</a:t>
            </a:r>
          </a:p>
          <a:p>
            <a:pPr lvl="0" eaLnBrk="0" fontAlgn="base" latinLnBrk="0" hangingPunct="0">
              <a:lnSpc>
                <a:spcPct val="150000"/>
              </a:lnSpc>
              <a:spcBef>
                <a:spcPct val="0"/>
              </a:spcBef>
              <a:spcAft>
                <a:spcPct val="0"/>
              </a:spcAft>
            </a:pPr>
            <a:endParaRPr kumimoji="1" lang="en-US" altLang="ko-KR" sz="1400" b="1" dirty="0" smtClean="0">
              <a:solidFill>
                <a:srgbClr val="EB7000"/>
              </a:solidFill>
              <a:latin typeface="+mj-ea"/>
              <a:ea typeface="+mj-ea"/>
              <a:cs typeface="굴림" pitchFamily="50" charset="-127"/>
            </a:endParaRPr>
          </a:p>
          <a:p>
            <a:pPr marL="285750" lvl="0" indent="-285750" eaLnBrk="0" fontAlgn="base" latinLnBrk="0" hangingPunct="0">
              <a:lnSpc>
                <a:spcPct val="150000"/>
              </a:lnSpc>
              <a:spcBef>
                <a:spcPct val="0"/>
              </a:spcBef>
              <a:spcAft>
                <a:spcPct val="0"/>
              </a:spcAft>
              <a:buFont typeface="맑은 고딕" panose="020B0503020000020004" pitchFamily="50" charset="-127"/>
              <a:buChar char="▶"/>
            </a:pPr>
            <a:r>
              <a:rPr lang="en-US" altLang="ko-KR" sz="1400" b="1" dirty="0" smtClean="0">
                <a:solidFill>
                  <a:srgbClr val="EB7000"/>
                </a:solidFill>
                <a:latin typeface="+mj-ea"/>
                <a:ea typeface="+mj-ea"/>
              </a:rPr>
              <a:t>Summary of LTOL</a:t>
            </a:r>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graphicFrame>
        <p:nvGraphicFramePr>
          <p:cNvPr id="5" name="표 4"/>
          <p:cNvGraphicFramePr>
            <a:graphicFrameLocks noGrp="1"/>
          </p:cNvGraphicFramePr>
          <p:nvPr>
            <p:extLst>
              <p:ext uri="{D42A27DB-BD31-4B8C-83A1-F6EECF244321}">
                <p14:modId xmlns:p14="http://schemas.microsoft.com/office/powerpoint/2010/main" val="1855065288"/>
              </p:ext>
            </p:extLst>
          </p:nvPr>
        </p:nvGraphicFramePr>
        <p:xfrm>
          <a:off x="628650" y="3271487"/>
          <a:ext cx="7886700" cy="877593"/>
        </p:xfrm>
        <a:graphic>
          <a:graphicData uri="http://schemas.openxmlformats.org/drawingml/2006/table">
            <a:tbl>
              <a:tblPr/>
              <a:tblGrid>
                <a:gridCol w="2287166"/>
                <a:gridCol w="2088232"/>
                <a:gridCol w="1539627"/>
                <a:gridCol w="1971675"/>
              </a:tblGrid>
              <a:tr h="427634">
                <a:tc>
                  <a:txBody>
                    <a:bodyPr/>
                    <a:lstStyle/>
                    <a:p>
                      <a:pPr algn="ctr" latinLnBrk="0"/>
                      <a:r>
                        <a:rPr lang="en-US" sz="1100" dirty="0">
                          <a:effectLst/>
                        </a:rPr>
                        <a:t>Temperature</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Bias</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Duration</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Sample Size</a:t>
                      </a:r>
                    </a:p>
                  </a:txBody>
                  <a:tcPr marL="26289" marR="26289" marT="87630" marB="87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449959">
                <a:tc>
                  <a:txBody>
                    <a:bodyPr/>
                    <a:lstStyle/>
                    <a:p>
                      <a:pPr algn="ctr" latinLnBrk="0"/>
                      <a:r>
                        <a:rPr lang="nn-NO" sz="1100" dirty="0">
                          <a:effectLst/>
                        </a:rPr>
                        <a:t>Tj ≤ 50 °C (Maximum Ta ≤ -40 °C)</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Maximum Operating Voltage</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1000 hours</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1Lots / 32units</a:t>
                      </a:r>
                    </a:p>
                  </a:txBody>
                  <a:tcPr marL="105156" marR="105156" marT="105156" marB="1051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4.2.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수</a:t>
            </a:r>
            <a:r>
              <a:rPr kumimoji="0" lang="ko-KR" altLang="en-US" b="1" dirty="0">
                <a:solidFill>
                  <a:srgbClr val="0094DA"/>
                </a:solidFill>
                <a:latin typeface="맑은 고딕" panose="020B0503020000020004" pitchFamily="50" charset="-127"/>
                <a:ea typeface="맑은 고딕" panose="020B0503020000020004" pitchFamily="50" charset="-127"/>
              </a:rPr>
              <a:t>명</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453883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24</a:t>
            </a:fld>
            <a:endParaRPr lang="ko-KR" altLang="en-US" sz="1050" dirty="0">
              <a:solidFill>
                <a:prstClr val="black">
                  <a:tint val="75000"/>
                </a:prstClr>
              </a:solidFill>
            </a:endParaRPr>
          </a:p>
        </p:txBody>
      </p:sp>
      <p:sp>
        <p:nvSpPr>
          <p:cNvPr id="7" name="TextBox 6"/>
          <p:cNvSpPr txBox="1"/>
          <p:nvPr/>
        </p:nvSpPr>
        <p:spPr>
          <a:xfrm>
            <a:off x="395536" y="548680"/>
            <a:ext cx="8136904" cy="3139321"/>
          </a:xfrm>
          <a:prstGeom prst="rect">
            <a:avLst/>
          </a:prstGeom>
          <a:noFill/>
        </p:spPr>
        <p:txBody>
          <a:bodyPr wrap="square" rtlCol="0">
            <a:spAutoFit/>
          </a:bodyPr>
          <a:lstStyle/>
          <a:p>
            <a:pPr lvl="0">
              <a:lnSpc>
                <a:spcPct val="150000"/>
              </a:lnSpc>
            </a:pPr>
            <a:r>
              <a:rPr lang="en-US" altLang="ko-KR" sz="1600" b="1" dirty="0" smtClean="0">
                <a:solidFill>
                  <a:srgbClr val="ED7D31"/>
                </a:solidFill>
                <a:latin typeface="맑은 고딕"/>
              </a:rPr>
              <a:t>4.3.1. </a:t>
            </a:r>
            <a:r>
              <a:rPr lang="ko-KR" altLang="en-US" sz="1600" b="1" dirty="0" smtClean="0">
                <a:solidFill>
                  <a:srgbClr val="ED7D31"/>
                </a:solidFill>
                <a:latin typeface="맑은 고딕"/>
              </a:rPr>
              <a:t>정전기</a:t>
            </a:r>
            <a:r>
              <a:rPr lang="en-US" altLang="ko-KR" sz="1600" b="1" dirty="0" smtClean="0">
                <a:solidFill>
                  <a:srgbClr val="ED7D31"/>
                </a:solidFill>
                <a:latin typeface="맑은 고딕"/>
              </a:rPr>
              <a:t> (Static Electricity)</a:t>
            </a:r>
          </a:p>
          <a:p>
            <a:pPr marL="342900" lvl="0" indent="-161925">
              <a:lnSpc>
                <a:spcPct val="150000"/>
              </a:lnSpc>
              <a:buFont typeface="Wingdings" panose="05000000000000000000" pitchFamily="2" charset="2"/>
              <a:buChar char="§"/>
            </a:pPr>
            <a:r>
              <a:rPr lang="ko-KR" altLang="en-US" sz="1400" dirty="0" smtClean="0">
                <a:solidFill>
                  <a:prstClr val="black"/>
                </a:solidFill>
              </a:rPr>
              <a:t>전하가 정지상태에 있어 흐</a:t>
            </a:r>
            <a:r>
              <a:rPr lang="ko-KR" altLang="en-US" sz="1400" dirty="0">
                <a:solidFill>
                  <a:prstClr val="black"/>
                </a:solidFill>
              </a:rPr>
              <a:t>르</a:t>
            </a:r>
            <a:r>
              <a:rPr lang="ko-KR" altLang="en-US" sz="1400" dirty="0" smtClean="0">
                <a:solidFill>
                  <a:prstClr val="black"/>
                </a:solidFill>
              </a:rPr>
              <a:t>지 않고 머물러 있는 정지된 전기로 양전하나 음전하가 한 곳에 몰려 있는 전기</a:t>
            </a:r>
            <a:r>
              <a:rPr lang="en-US" altLang="ko-KR" sz="1400" dirty="0" smtClean="0">
                <a:solidFill>
                  <a:prstClr val="black"/>
                </a:solidFill>
              </a:rPr>
              <a:t>.</a:t>
            </a:r>
          </a:p>
          <a:p>
            <a:pPr marL="342900" lvl="0" indent="-161925">
              <a:lnSpc>
                <a:spcPct val="150000"/>
              </a:lnSpc>
              <a:buFont typeface="Wingdings" panose="05000000000000000000" pitchFamily="2" charset="2"/>
              <a:buChar char="§"/>
            </a:pPr>
            <a:r>
              <a:rPr lang="ko-KR" altLang="en-US" sz="1400" dirty="0" smtClean="0">
                <a:solidFill>
                  <a:prstClr val="black"/>
                </a:solidFill>
              </a:rPr>
              <a:t>정전기는 부도체가 전자를 잃거나 얻음으로 대전될 때 부도체 표면에 생긴다</a:t>
            </a:r>
            <a:r>
              <a:rPr lang="en-US" altLang="ko-KR" sz="1400" dirty="0" smtClean="0">
                <a:solidFill>
                  <a:prstClr val="black"/>
                </a:solidFill>
              </a:rPr>
              <a:t>. </a:t>
            </a:r>
            <a:r>
              <a:rPr lang="ko-KR" altLang="en-US" sz="1400" dirty="0" smtClean="0">
                <a:solidFill>
                  <a:prstClr val="black"/>
                </a:solidFill>
              </a:rPr>
              <a:t>정전기는 주로 두 물체간 마찰이 발생하면 한 물체는 </a:t>
            </a:r>
            <a:r>
              <a:rPr lang="en-US" altLang="ko-KR" sz="1400" dirty="0" smtClean="0">
                <a:solidFill>
                  <a:prstClr val="black"/>
                </a:solidFill>
              </a:rPr>
              <a:t>Positive(</a:t>
            </a:r>
            <a:r>
              <a:rPr lang="ko-KR" altLang="en-US" sz="1400" dirty="0" smtClean="0">
                <a:solidFill>
                  <a:prstClr val="black"/>
                </a:solidFill>
              </a:rPr>
              <a:t>양</a:t>
            </a:r>
            <a:r>
              <a:rPr lang="en-US" altLang="ko-KR" sz="1400" dirty="0" smtClean="0">
                <a:solidFill>
                  <a:prstClr val="black"/>
                </a:solidFill>
              </a:rPr>
              <a:t>)</a:t>
            </a:r>
            <a:r>
              <a:rPr lang="ko-KR" altLang="en-US" sz="1400" dirty="0" smtClean="0">
                <a:solidFill>
                  <a:prstClr val="black"/>
                </a:solidFill>
              </a:rPr>
              <a:t>의 전하가</a:t>
            </a:r>
            <a:r>
              <a:rPr lang="en-US" altLang="ko-KR" sz="1400" dirty="0" smtClean="0">
                <a:solidFill>
                  <a:prstClr val="black"/>
                </a:solidFill>
              </a:rPr>
              <a:t>, </a:t>
            </a:r>
            <a:r>
              <a:rPr lang="ko-KR" altLang="en-US" sz="1400" dirty="0" smtClean="0">
                <a:solidFill>
                  <a:prstClr val="black"/>
                </a:solidFill>
              </a:rPr>
              <a:t>다른 한 물체는 </a:t>
            </a:r>
            <a:r>
              <a:rPr lang="en-US" altLang="ko-KR" sz="1400" dirty="0" smtClean="0">
                <a:solidFill>
                  <a:prstClr val="black"/>
                </a:solidFill>
              </a:rPr>
              <a:t>Negative (</a:t>
            </a:r>
            <a:r>
              <a:rPr lang="ko-KR" altLang="en-US" sz="1400" dirty="0" smtClean="0">
                <a:solidFill>
                  <a:prstClr val="black"/>
                </a:solidFill>
              </a:rPr>
              <a:t>음</a:t>
            </a:r>
            <a:r>
              <a:rPr lang="en-US" altLang="ko-KR" sz="1400" dirty="0" smtClean="0">
                <a:solidFill>
                  <a:prstClr val="black"/>
                </a:solidFill>
              </a:rPr>
              <a:t>)</a:t>
            </a:r>
            <a:r>
              <a:rPr lang="ko-KR" altLang="en-US" sz="1400" dirty="0" smtClean="0">
                <a:solidFill>
                  <a:prstClr val="black"/>
                </a:solidFill>
              </a:rPr>
              <a:t>의 전하를 띠게 된다</a:t>
            </a:r>
            <a:r>
              <a:rPr lang="en-US" altLang="ko-KR" sz="1400" dirty="0" smtClean="0">
                <a:solidFill>
                  <a:prstClr val="black"/>
                </a:solidFill>
              </a:rPr>
              <a:t>. </a:t>
            </a:r>
            <a:endParaRPr lang="en-US" altLang="ko-KR" sz="1600" b="1" dirty="0" smtClean="0">
              <a:solidFill>
                <a:srgbClr val="ED7D31"/>
              </a:solidFill>
              <a:latin typeface="맑은 고딕"/>
            </a:endParaRPr>
          </a:p>
          <a:p>
            <a:pPr marL="342900" lvl="0" indent="-342900">
              <a:lnSpc>
                <a:spcPct val="150000"/>
              </a:lnSpc>
              <a:buFont typeface="맑은 고딕" panose="020B0503020000020004" pitchFamily="50" charset="-127"/>
              <a:buChar char="▶"/>
            </a:pPr>
            <a:endParaRPr lang="en-US" altLang="ko-KR" sz="1600" b="1" dirty="0" smtClean="0">
              <a:solidFill>
                <a:srgbClr val="ED7D31"/>
              </a:solidFill>
              <a:latin typeface="맑은 고딕"/>
            </a:endParaRPr>
          </a:p>
          <a:p>
            <a:pPr lvl="0">
              <a:lnSpc>
                <a:spcPct val="150000"/>
              </a:lnSpc>
            </a:pPr>
            <a:r>
              <a:rPr lang="en-US" altLang="ko-KR" sz="1600" b="1" dirty="0" smtClean="0">
                <a:solidFill>
                  <a:srgbClr val="ED7D31"/>
                </a:solidFill>
                <a:latin typeface="맑은 고딕"/>
              </a:rPr>
              <a:t>4.3.1.1. </a:t>
            </a:r>
            <a:r>
              <a:rPr lang="ko-KR" altLang="en-US" sz="1600" b="1" dirty="0" smtClean="0">
                <a:solidFill>
                  <a:srgbClr val="ED7D31"/>
                </a:solidFill>
                <a:latin typeface="맑은 고딕"/>
              </a:rPr>
              <a:t>정전기</a:t>
            </a:r>
            <a:r>
              <a:rPr lang="en-US" altLang="ko-KR" sz="1600" b="1" dirty="0" smtClean="0">
                <a:solidFill>
                  <a:srgbClr val="ED7D31"/>
                </a:solidFill>
                <a:latin typeface="맑은 고딕"/>
              </a:rPr>
              <a:t> </a:t>
            </a:r>
            <a:r>
              <a:rPr lang="ko-KR" altLang="en-US" sz="1600" b="1" dirty="0" smtClean="0">
                <a:solidFill>
                  <a:srgbClr val="ED7D31"/>
                </a:solidFill>
                <a:latin typeface="맑은 고딕"/>
              </a:rPr>
              <a:t>발생원리</a:t>
            </a:r>
            <a:endParaRPr kumimoji="1" lang="en-US" altLang="ko-KR" sz="1400" b="1" dirty="0" smtClean="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444453"/>
            <a:ext cx="6048672" cy="293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014012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25</a:t>
            </a:fld>
            <a:endParaRPr lang="ko-KR" altLang="en-US" sz="1050" dirty="0">
              <a:solidFill>
                <a:prstClr val="black">
                  <a:tint val="75000"/>
                </a:prstClr>
              </a:solidFill>
            </a:endParaRPr>
          </a:p>
        </p:txBody>
      </p:sp>
      <p:sp>
        <p:nvSpPr>
          <p:cNvPr id="7" name="TextBox 6"/>
          <p:cNvSpPr txBox="1"/>
          <p:nvPr/>
        </p:nvSpPr>
        <p:spPr>
          <a:xfrm>
            <a:off x="395536" y="548680"/>
            <a:ext cx="8136904" cy="3046988"/>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4.3.2. ESD (Electro Static Discharge)</a:t>
            </a:r>
          </a:p>
          <a:p>
            <a:pPr marL="342900" indent="-161925">
              <a:lnSpc>
                <a:spcPct val="150000"/>
              </a:lnSpc>
              <a:buFont typeface="Wingdings" panose="05000000000000000000" pitchFamily="2" charset="2"/>
              <a:buChar char="§"/>
            </a:pPr>
            <a:r>
              <a:rPr lang="ko-KR" altLang="en-US" sz="1400" dirty="0" smtClean="0"/>
              <a:t>전위가 다른 두 물체가 접촉하면서 순간적으로 전하가 이동하는 현상</a:t>
            </a:r>
            <a:endParaRPr lang="ko-KR" altLang="en-US" sz="1400" dirty="0"/>
          </a:p>
          <a:p>
            <a:pPr marL="342900" indent="-161925">
              <a:lnSpc>
                <a:spcPct val="150000"/>
              </a:lnSpc>
              <a:buFont typeface="Wingdings" panose="05000000000000000000" pitchFamily="2" charset="2"/>
              <a:buChar char="§"/>
            </a:pPr>
            <a:r>
              <a:rPr lang="ko-KR" altLang="en-US" sz="1400" dirty="0" smtClean="0"/>
              <a:t>제품의 </a:t>
            </a:r>
            <a:r>
              <a:rPr lang="ko-KR" altLang="en-US" sz="1400" dirty="0"/>
              <a:t>제조과정</a:t>
            </a:r>
            <a:r>
              <a:rPr lang="en-US" altLang="ko-KR" sz="1400" dirty="0"/>
              <a:t>, Package </a:t>
            </a:r>
            <a:r>
              <a:rPr lang="ko-KR" altLang="en-US" sz="1400" dirty="0"/>
              <a:t>과정 및 검사과정 중에 제품에 치명적인 손상</a:t>
            </a:r>
          </a:p>
          <a:p>
            <a:pPr marL="342900" indent="-161925">
              <a:lnSpc>
                <a:spcPct val="150000"/>
              </a:lnSpc>
              <a:buFont typeface="Wingdings" panose="05000000000000000000" pitchFamily="2" charset="2"/>
              <a:buChar char="§"/>
            </a:pPr>
            <a:r>
              <a:rPr lang="ko-KR" altLang="en-US" sz="1400" dirty="0" smtClean="0"/>
              <a:t>제품이 </a:t>
            </a:r>
            <a:r>
              <a:rPr lang="ko-KR" altLang="en-US" sz="1400" dirty="0"/>
              <a:t>소형화</a:t>
            </a:r>
            <a:r>
              <a:rPr lang="en-US" altLang="ko-KR" sz="1400" dirty="0"/>
              <a:t>, </a:t>
            </a:r>
            <a:r>
              <a:rPr lang="ko-KR" altLang="en-US" sz="1400" dirty="0"/>
              <a:t>복잡화 되어감으로써 </a:t>
            </a:r>
            <a:r>
              <a:rPr lang="en-US" altLang="ko-KR" sz="1400" dirty="0" smtClean="0"/>
              <a:t>ESD</a:t>
            </a:r>
            <a:r>
              <a:rPr lang="ko-KR" altLang="en-US" sz="1400" dirty="0" smtClean="0"/>
              <a:t>에 </a:t>
            </a:r>
            <a:r>
              <a:rPr lang="ko-KR" altLang="en-US" sz="1400" dirty="0"/>
              <a:t>대한 내구성이 줄어 들어가는 추세 </a:t>
            </a:r>
          </a:p>
          <a:p>
            <a:pPr marL="342900" indent="-161925">
              <a:lnSpc>
                <a:spcPct val="150000"/>
              </a:lnSpc>
              <a:buFont typeface="Wingdings" panose="05000000000000000000" pitchFamily="2" charset="2"/>
              <a:buChar char="§"/>
            </a:pPr>
            <a:r>
              <a:rPr lang="ko-KR" altLang="en-US" sz="1400" dirty="0" smtClean="0"/>
              <a:t>미세한 </a:t>
            </a:r>
            <a:r>
              <a:rPr lang="ko-KR" altLang="en-US" sz="1400" dirty="0"/>
              <a:t>전하도 </a:t>
            </a:r>
            <a:r>
              <a:rPr lang="ko-KR" altLang="en-US" sz="1400" dirty="0" smtClean="0"/>
              <a:t>제품을 손상시키거나 파괴시킬 수 있음</a:t>
            </a:r>
            <a:endParaRPr lang="en-US" altLang="ko-KR" sz="1400" dirty="0"/>
          </a:p>
          <a:p>
            <a:pPr>
              <a:lnSpc>
                <a:spcPct val="150000"/>
              </a:lnSpc>
            </a:pPr>
            <a:endParaRPr lang="en-US" altLang="ko-KR" sz="1400" dirty="0"/>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844" y="2579174"/>
            <a:ext cx="6159620" cy="358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450319"/>
            <a:ext cx="1872208" cy="384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679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26</a:t>
            </a:fld>
            <a:endParaRPr lang="ko-KR" altLang="en-US" sz="1050" dirty="0">
              <a:solidFill>
                <a:prstClr val="black">
                  <a:tint val="75000"/>
                </a:prstClr>
              </a:solidFill>
            </a:endParaRPr>
          </a:p>
        </p:txBody>
      </p:sp>
      <p:sp>
        <p:nvSpPr>
          <p:cNvPr id="7" name="TextBox 6"/>
          <p:cNvSpPr txBox="1"/>
          <p:nvPr/>
        </p:nvSpPr>
        <p:spPr>
          <a:xfrm>
            <a:off x="395535" y="548680"/>
            <a:ext cx="8342445" cy="3046988"/>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4.3.3. ESD Damage</a:t>
            </a:r>
            <a:r>
              <a:rPr lang="ko-KR" altLang="en-US" sz="1600" b="1" dirty="0" smtClean="0">
                <a:solidFill>
                  <a:schemeClr val="accent2"/>
                </a:solidFill>
                <a:latin typeface="+mj-ea"/>
                <a:ea typeface="+mj-ea"/>
              </a:rPr>
              <a:t>란</a:t>
            </a:r>
            <a:r>
              <a:rPr lang="en-US" altLang="ko-KR" sz="1600" b="1" dirty="0" smtClean="0">
                <a:solidFill>
                  <a:schemeClr val="accent2"/>
                </a:solidFill>
                <a:latin typeface="+mj-ea"/>
                <a:ea typeface="+mj-ea"/>
              </a:rPr>
              <a:t>?</a:t>
            </a:r>
          </a:p>
          <a:p>
            <a:pPr marL="342900" indent="-161925">
              <a:lnSpc>
                <a:spcPct val="150000"/>
              </a:lnSpc>
              <a:buFont typeface="Wingdings" panose="05000000000000000000" pitchFamily="2" charset="2"/>
              <a:buChar char="§"/>
            </a:pPr>
            <a:r>
              <a:rPr lang="en-US" altLang="ko-KR" sz="1400" dirty="0" smtClean="0">
                <a:latin typeface="+mn-ea"/>
              </a:rPr>
              <a:t>ESD</a:t>
            </a:r>
            <a:r>
              <a:rPr lang="ko-KR" altLang="en-US" sz="1400" dirty="0" smtClean="0">
                <a:latin typeface="+mn-ea"/>
              </a:rPr>
              <a:t>에 </a:t>
            </a:r>
            <a:r>
              <a:rPr lang="ko-KR" altLang="en-US" sz="1400" dirty="0">
                <a:latin typeface="+mn-ea"/>
              </a:rPr>
              <a:t>의해 </a:t>
            </a:r>
            <a:r>
              <a:rPr lang="ko-KR" altLang="en-US" sz="1400" dirty="0" smtClean="0">
                <a:latin typeface="+mn-ea"/>
              </a:rPr>
              <a:t>회로에 </a:t>
            </a:r>
            <a:r>
              <a:rPr lang="ko-KR" altLang="en-US" sz="1400" dirty="0">
                <a:latin typeface="+mn-ea"/>
              </a:rPr>
              <a:t>순간적으로 큰 전류가 흐르고</a:t>
            </a:r>
            <a:r>
              <a:rPr lang="en-US" altLang="ko-KR" sz="1400" dirty="0">
                <a:latin typeface="+mn-ea"/>
              </a:rPr>
              <a:t>, </a:t>
            </a:r>
            <a:r>
              <a:rPr lang="ko-KR" altLang="en-US" sz="1400" dirty="0">
                <a:latin typeface="+mn-ea"/>
              </a:rPr>
              <a:t>그 전류에 의해 회로가 고온이 됨으로써 </a:t>
            </a:r>
            <a:r>
              <a:rPr lang="ko-KR" altLang="en-US" sz="1400" dirty="0" smtClean="0">
                <a:latin typeface="+mn-ea"/>
              </a:rPr>
              <a:t>발생</a:t>
            </a:r>
            <a:r>
              <a:rPr lang="en-US" altLang="ko-KR" sz="1400" dirty="0" smtClean="0">
                <a:latin typeface="+mn-ea"/>
              </a:rPr>
              <a:t>.</a:t>
            </a:r>
          </a:p>
          <a:p>
            <a:pPr marL="342900" indent="-161925">
              <a:lnSpc>
                <a:spcPct val="150000"/>
              </a:lnSpc>
              <a:buFont typeface="Wingdings" panose="05000000000000000000" pitchFamily="2" charset="2"/>
              <a:buChar char="§"/>
            </a:pPr>
            <a:r>
              <a:rPr lang="ko-KR" altLang="en-US" sz="1400" dirty="0" smtClean="0">
                <a:latin typeface="+mn-ea"/>
              </a:rPr>
              <a:t>배선재료의 </a:t>
            </a:r>
            <a:r>
              <a:rPr lang="ko-KR" altLang="en-US" sz="1400" dirty="0">
                <a:latin typeface="+mn-ea"/>
              </a:rPr>
              <a:t>융점은 </a:t>
            </a:r>
            <a:r>
              <a:rPr lang="en-US" altLang="ko-KR" sz="1400" dirty="0">
                <a:latin typeface="+mn-ea"/>
              </a:rPr>
              <a:t>660℃</a:t>
            </a:r>
            <a:r>
              <a:rPr lang="ko-KR" altLang="en-US" sz="1400" dirty="0">
                <a:latin typeface="+mn-ea"/>
              </a:rPr>
              <a:t>～</a:t>
            </a:r>
            <a:r>
              <a:rPr lang="en-US" altLang="ko-KR" sz="1400" dirty="0">
                <a:latin typeface="+mn-ea"/>
              </a:rPr>
              <a:t>1000℃ </a:t>
            </a:r>
            <a:r>
              <a:rPr lang="ko-KR" altLang="en-US" sz="1400" dirty="0" smtClean="0">
                <a:latin typeface="+mn-ea"/>
              </a:rPr>
              <a:t>정도이지만</a:t>
            </a:r>
            <a:r>
              <a:rPr lang="en-US" altLang="ko-KR" sz="1400" dirty="0" smtClean="0">
                <a:latin typeface="+mn-ea"/>
              </a:rPr>
              <a:t> </a:t>
            </a:r>
            <a:r>
              <a:rPr lang="ko-KR" altLang="en-US" sz="1400" dirty="0">
                <a:latin typeface="+mn-ea"/>
              </a:rPr>
              <a:t>방전 순간에는 회로가 </a:t>
            </a:r>
            <a:r>
              <a:rPr lang="en-US" altLang="ko-KR" sz="1400" dirty="0">
                <a:latin typeface="+mn-ea"/>
              </a:rPr>
              <a:t>3000℃</a:t>
            </a:r>
            <a:r>
              <a:rPr lang="ko-KR" altLang="en-US" sz="1400" dirty="0">
                <a:latin typeface="+mn-ea"/>
              </a:rPr>
              <a:t>이상으로 </a:t>
            </a:r>
            <a:r>
              <a:rPr lang="ko-KR" altLang="en-US" sz="1400" dirty="0" smtClean="0">
                <a:latin typeface="+mn-ea"/>
              </a:rPr>
              <a:t>올라감</a:t>
            </a:r>
            <a:r>
              <a:rPr lang="en-US" altLang="ko-KR" sz="1400" dirty="0" smtClean="0">
                <a:latin typeface="+mn-ea"/>
              </a:rPr>
              <a:t>.</a:t>
            </a:r>
          </a:p>
          <a:p>
            <a:pPr marL="342900" indent="-161925">
              <a:lnSpc>
                <a:spcPct val="150000"/>
              </a:lnSpc>
              <a:buFont typeface="Wingdings" panose="05000000000000000000" pitchFamily="2" charset="2"/>
              <a:buChar char="§"/>
            </a:pPr>
            <a:r>
              <a:rPr lang="ko-KR" altLang="en-US" sz="1400" dirty="0">
                <a:latin typeface="+mn-ea"/>
              </a:rPr>
              <a:t>이 고온에서 녹은 배선이 </a:t>
            </a:r>
            <a:r>
              <a:rPr lang="en-US" altLang="ko-KR" sz="1400" dirty="0" smtClean="0">
                <a:latin typeface="+mn-ea"/>
              </a:rPr>
              <a:t>Short</a:t>
            </a:r>
            <a:r>
              <a:rPr lang="ko-KR" altLang="en-US" sz="1400" dirty="0" smtClean="0">
                <a:latin typeface="+mn-ea"/>
              </a:rPr>
              <a:t>와 </a:t>
            </a:r>
            <a:r>
              <a:rPr lang="ko-KR" altLang="en-US" sz="1400" dirty="0">
                <a:latin typeface="+mn-ea"/>
              </a:rPr>
              <a:t>단선을 일으키고</a:t>
            </a:r>
            <a:r>
              <a:rPr lang="en-US" altLang="ko-KR" sz="1400" dirty="0">
                <a:latin typeface="+mn-ea"/>
              </a:rPr>
              <a:t>, </a:t>
            </a:r>
            <a:r>
              <a:rPr lang="ko-KR" altLang="en-US" sz="1400" dirty="0">
                <a:latin typeface="+mn-ea"/>
              </a:rPr>
              <a:t>회로의 불량이 발생한다는 것이 </a:t>
            </a:r>
            <a:r>
              <a:rPr lang="en-US" altLang="ko-KR" sz="1400" dirty="0" smtClean="0">
                <a:latin typeface="+mn-ea"/>
              </a:rPr>
              <a:t>ESD Damage Mechanism.</a:t>
            </a:r>
            <a:endParaRPr lang="en-US" altLang="ko-KR" sz="1400" dirty="0">
              <a:latin typeface="+mn-ea"/>
            </a:endParaRPr>
          </a:p>
          <a:p>
            <a:pPr marL="342900" indent="-342900">
              <a:lnSpc>
                <a:spcPct val="150000"/>
              </a:lnSpc>
              <a:buFont typeface="Calibri" panose="020F0502020204030204" pitchFamily="34" charset="0"/>
              <a:buChar char="→"/>
            </a:pPr>
            <a:endParaRPr lang="en-US" altLang="ko-KR" sz="1400" dirty="0" smtClean="0"/>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pic>
        <p:nvPicPr>
          <p:cNvPr id="9"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38231"/>
            <a:ext cx="5688671" cy="3727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444" y="2438231"/>
            <a:ext cx="2607028" cy="13946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3444" y="4077072"/>
            <a:ext cx="2607028" cy="20109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93673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27</a:t>
            </a:fld>
            <a:endParaRPr lang="ko-KR" altLang="en-US" sz="1050" dirty="0">
              <a:solidFill>
                <a:prstClr val="black">
                  <a:tint val="75000"/>
                </a:prstClr>
              </a:solidFill>
            </a:endParaRPr>
          </a:p>
        </p:txBody>
      </p:sp>
      <p:sp>
        <p:nvSpPr>
          <p:cNvPr id="7" name="TextBox 6"/>
          <p:cNvSpPr txBox="1"/>
          <p:nvPr/>
        </p:nvSpPr>
        <p:spPr>
          <a:xfrm>
            <a:off x="395535" y="548680"/>
            <a:ext cx="8342445" cy="4662815"/>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ea typeface="+mj-ea"/>
              </a:rPr>
              <a:t>4.3.4. ESD Damage</a:t>
            </a:r>
            <a:r>
              <a:rPr lang="ko-KR" altLang="en-US" sz="1600" b="1" dirty="0">
                <a:solidFill>
                  <a:schemeClr val="accent2"/>
                </a:solidFill>
                <a:latin typeface="+mj-ea"/>
                <a:ea typeface="+mj-ea"/>
              </a:rPr>
              <a:t> </a:t>
            </a:r>
            <a:r>
              <a:rPr lang="ko-KR" altLang="en-US" sz="1600" b="1" dirty="0" smtClean="0">
                <a:solidFill>
                  <a:schemeClr val="accent2"/>
                </a:solidFill>
                <a:latin typeface="+mj-ea"/>
                <a:ea typeface="+mj-ea"/>
              </a:rPr>
              <a:t>유형</a:t>
            </a:r>
            <a:endParaRPr lang="en-US" altLang="ko-KR" sz="1600" b="1" dirty="0" smtClean="0">
              <a:solidFill>
                <a:schemeClr val="accent2"/>
              </a:solidFill>
              <a:latin typeface="+mj-ea"/>
              <a:ea typeface="+mj-ea"/>
            </a:endParaRPr>
          </a:p>
          <a:p>
            <a:pPr marL="523875" indent="-342900">
              <a:lnSpc>
                <a:spcPct val="150000"/>
              </a:lnSpc>
              <a:buFont typeface="+mj-lt"/>
              <a:buAutoNum type="arabicPeriod"/>
            </a:pPr>
            <a:r>
              <a:rPr lang="ko-KR" altLang="en-US" sz="1400" b="1" dirty="0" smtClean="0">
                <a:latin typeface="+mn-ea"/>
              </a:rPr>
              <a:t>직접 결함</a:t>
            </a:r>
            <a:endParaRPr lang="en-US" altLang="ko-KR" sz="1400" b="1" dirty="0" smtClean="0">
              <a:latin typeface="+mn-ea"/>
            </a:endParaRPr>
          </a:p>
          <a:p>
            <a:pPr marL="533400" lvl="1" indent="-177800">
              <a:lnSpc>
                <a:spcPct val="150000"/>
              </a:lnSpc>
              <a:buFont typeface="Wingdings" panose="05000000000000000000" pitchFamily="2" charset="2"/>
              <a:buChar char="§"/>
              <a:tabLst>
                <a:tab pos="444500" algn="l"/>
              </a:tabLst>
            </a:pPr>
            <a:r>
              <a:rPr lang="en-US" altLang="ko-KR" sz="1400" dirty="0" smtClean="0">
                <a:latin typeface="+mn-ea"/>
              </a:rPr>
              <a:t>ESD </a:t>
            </a:r>
            <a:r>
              <a:rPr lang="ko-KR" altLang="en-US" sz="1400" dirty="0" smtClean="0">
                <a:latin typeface="+mn-ea"/>
              </a:rPr>
              <a:t>피해의 </a:t>
            </a:r>
            <a:r>
              <a:rPr lang="en-US" altLang="ko-KR" sz="1400" dirty="0" smtClean="0">
                <a:latin typeface="+mn-ea"/>
              </a:rPr>
              <a:t>30%</a:t>
            </a:r>
            <a:r>
              <a:rPr lang="ko-KR" altLang="en-US" sz="1400" dirty="0" smtClean="0">
                <a:latin typeface="+mn-ea"/>
              </a:rPr>
              <a:t>는 직접적인 결함이거나 치명적인 고장</a:t>
            </a:r>
            <a:r>
              <a:rPr lang="en-US" altLang="ko-KR" sz="1400" dirty="0" smtClean="0">
                <a:latin typeface="+mn-ea"/>
              </a:rPr>
              <a:t>.</a:t>
            </a:r>
          </a:p>
          <a:p>
            <a:pPr marL="533400" lvl="1" indent="-177800">
              <a:lnSpc>
                <a:spcPct val="150000"/>
              </a:lnSpc>
              <a:buFont typeface="Wingdings" panose="05000000000000000000" pitchFamily="2" charset="2"/>
              <a:buChar char="§"/>
              <a:tabLst>
                <a:tab pos="444500" algn="l"/>
              </a:tabLst>
            </a:pPr>
            <a:r>
              <a:rPr lang="ko-KR" altLang="en-US" sz="1400" dirty="0" smtClean="0">
                <a:latin typeface="+mn-ea"/>
              </a:rPr>
              <a:t>일반적으로 보이는 손상 유형이며 </a:t>
            </a:r>
            <a:r>
              <a:rPr lang="ko-KR" altLang="en-US" sz="1400" dirty="0" err="1" smtClean="0">
                <a:latin typeface="+mn-ea"/>
              </a:rPr>
              <a:t>구성품을</a:t>
            </a:r>
            <a:r>
              <a:rPr lang="ko-KR" altLang="en-US" sz="1400" dirty="0" smtClean="0">
                <a:latin typeface="+mn-ea"/>
              </a:rPr>
              <a:t> 즉시 손상시켜 </a:t>
            </a:r>
            <a:r>
              <a:rPr lang="ko-KR" altLang="en-US" sz="1400" dirty="0" err="1" smtClean="0">
                <a:latin typeface="+mn-ea"/>
              </a:rPr>
              <a:t>쓸모없게</a:t>
            </a:r>
            <a:r>
              <a:rPr lang="ko-KR" altLang="en-US" sz="1400" dirty="0" smtClean="0">
                <a:latin typeface="+mn-ea"/>
              </a:rPr>
              <a:t> </a:t>
            </a:r>
            <a:r>
              <a:rPr lang="ko-KR" altLang="en-US" sz="1400" dirty="0" err="1" smtClean="0">
                <a:latin typeface="+mn-ea"/>
              </a:rPr>
              <a:t>만듬</a:t>
            </a:r>
            <a:r>
              <a:rPr lang="en-US" altLang="ko-KR" sz="1400" dirty="0" smtClean="0">
                <a:latin typeface="+mn-ea"/>
              </a:rPr>
              <a:t>.</a:t>
            </a:r>
          </a:p>
          <a:p>
            <a:pPr marL="533400" lvl="1" indent="-177800">
              <a:lnSpc>
                <a:spcPct val="150000"/>
              </a:lnSpc>
              <a:buFont typeface="Wingdings" panose="05000000000000000000" pitchFamily="2" charset="2"/>
              <a:buChar char="§"/>
              <a:tabLst>
                <a:tab pos="444500" algn="l"/>
              </a:tabLst>
            </a:pPr>
            <a:r>
              <a:rPr lang="ko-KR" altLang="en-US" sz="1400" dirty="0" smtClean="0">
                <a:latin typeface="+mn-ea"/>
              </a:rPr>
              <a:t>전기적인 검사</a:t>
            </a:r>
            <a:r>
              <a:rPr lang="en-US" altLang="ko-KR" sz="1400" dirty="0" smtClean="0">
                <a:latin typeface="+mn-ea"/>
              </a:rPr>
              <a:t>(ATE)</a:t>
            </a:r>
            <a:r>
              <a:rPr lang="ko-KR" altLang="en-US" sz="1400" dirty="0" smtClean="0">
                <a:latin typeface="+mn-ea"/>
              </a:rPr>
              <a:t>로 식별하고 선별할 수 있다</a:t>
            </a:r>
            <a:r>
              <a:rPr lang="en-US" altLang="ko-KR" sz="1400" dirty="0" smtClean="0">
                <a:latin typeface="+mn-ea"/>
              </a:rPr>
              <a:t>.</a:t>
            </a:r>
          </a:p>
          <a:p>
            <a:pPr marL="523875" indent="-342900">
              <a:lnSpc>
                <a:spcPct val="150000"/>
              </a:lnSpc>
              <a:buFont typeface="+mj-lt"/>
              <a:buAutoNum type="arabicPeriod"/>
            </a:pPr>
            <a:r>
              <a:rPr lang="ko-KR" altLang="en-US" sz="1400" b="1" dirty="0" smtClean="0">
                <a:latin typeface="+mn-ea"/>
              </a:rPr>
              <a:t>간접 결함 </a:t>
            </a:r>
            <a:endParaRPr lang="en-US" altLang="ko-KR" sz="1400" b="1" dirty="0" smtClean="0">
              <a:latin typeface="+mn-ea"/>
            </a:endParaRPr>
          </a:p>
          <a:p>
            <a:pPr marL="533400" lvl="1" indent="-177800">
              <a:lnSpc>
                <a:spcPct val="150000"/>
              </a:lnSpc>
              <a:buFont typeface="Wingdings" panose="05000000000000000000" pitchFamily="2" charset="2"/>
              <a:buChar char="§"/>
            </a:pPr>
            <a:r>
              <a:rPr lang="en-US" altLang="ko-KR" sz="1400" dirty="0" smtClean="0">
                <a:latin typeface="+mn-ea"/>
              </a:rPr>
              <a:t>ESD </a:t>
            </a:r>
            <a:r>
              <a:rPr lang="ko-KR" altLang="en-US" sz="1400" dirty="0" smtClean="0">
                <a:latin typeface="+mn-ea"/>
              </a:rPr>
              <a:t>피해의 </a:t>
            </a:r>
            <a:r>
              <a:rPr lang="en-US" altLang="ko-KR" sz="1400" dirty="0" smtClean="0">
                <a:latin typeface="+mn-ea"/>
              </a:rPr>
              <a:t>70%</a:t>
            </a:r>
            <a:r>
              <a:rPr lang="ko-KR" altLang="en-US" sz="1400" dirty="0" smtClean="0">
                <a:latin typeface="+mn-ea"/>
              </a:rPr>
              <a:t>는 잠재 결함이거나 본질적 결함</a:t>
            </a:r>
            <a:r>
              <a:rPr lang="en-US" altLang="ko-KR" sz="1400" dirty="0" smtClean="0">
                <a:latin typeface="+mn-ea"/>
              </a:rPr>
              <a:t>.</a:t>
            </a:r>
          </a:p>
          <a:p>
            <a:pPr marL="533400" lvl="1" indent="-177800">
              <a:lnSpc>
                <a:spcPct val="150000"/>
              </a:lnSpc>
              <a:buFont typeface="Wingdings" panose="05000000000000000000" pitchFamily="2" charset="2"/>
              <a:buChar char="§"/>
            </a:pPr>
            <a:r>
              <a:rPr lang="ko-KR" altLang="en-US" sz="1400" dirty="0" smtClean="0">
                <a:latin typeface="+mn-ea"/>
              </a:rPr>
              <a:t>육안으로 볼 수 없으며</a:t>
            </a:r>
            <a:r>
              <a:rPr lang="en-US" altLang="ko-KR" sz="1400" dirty="0" smtClean="0">
                <a:latin typeface="+mn-ea"/>
              </a:rPr>
              <a:t>, </a:t>
            </a:r>
            <a:r>
              <a:rPr lang="ko-KR" altLang="en-US" sz="1400" dirty="0" smtClean="0">
                <a:latin typeface="+mn-ea"/>
              </a:rPr>
              <a:t>일반적으로 </a:t>
            </a:r>
            <a:r>
              <a:rPr lang="ko-KR" altLang="en-US" sz="1400" dirty="0" err="1" smtClean="0">
                <a:latin typeface="+mn-ea"/>
              </a:rPr>
              <a:t>구성품을</a:t>
            </a:r>
            <a:r>
              <a:rPr lang="ko-KR" altLang="en-US" sz="1400" dirty="0" smtClean="0">
                <a:latin typeface="+mn-ea"/>
              </a:rPr>
              <a:t> 즉시 손상 시키지 않음</a:t>
            </a:r>
            <a:r>
              <a:rPr lang="en-US" altLang="ko-KR" sz="1400" dirty="0" smtClean="0">
                <a:latin typeface="+mn-ea"/>
              </a:rPr>
              <a:t>.</a:t>
            </a:r>
          </a:p>
          <a:p>
            <a:pPr marL="533400" lvl="1" indent="-177800">
              <a:lnSpc>
                <a:spcPct val="150000"/>
              </a:lnSpc>
              <a:buFont typeface="Wingdings" panose="05000000000000000000" pitchFamily="2" charset="2"/>
              <a:buChar char="§"/>
            </a:pPr>
            <a:r>
              <a:rPr lang="ko-KR" altLang="en-US" sz="1400" dirty="0" smtClean="0">
                <a:latin typeface="+mn-ea"/>
              </a:rPr>
              <a:t>전기적인 검사</a:t>
            </a:r>
            <a:r>
              <a:rPr lang="en-US" altLang="ko-KR" sz="1400" dirty="0" smtClean="0">
                <a:latin typeface="+mn-ea"/>
              </a:rPr>
              <a:t>(ATE)</a:t>
            </a:r>
            <a:r>
              <a:rPr lang="ko-KR" altLang="en-US" sz="1400" dirty="0" smtClean="0">
                <a:latin typeface="+mn-ea"/>
              </a:rPr>
              <a:t>를 통과할 수 있으며</a:t>
            </a:r>
            <a:r>
              <a:rPr lang="en-US" altLang="ko-KR" sz="1400" dirty="0" smtClean="0">
                <a:latin typeface="+mn-ea"/>
              </a:rPr>
              <a:t>, </a:t>
            </a:r>
            <a:r>
              <a:rPr lang="ko-KR" altLang="en-US" sz="1400" dirty="0" smtClean="0">
                <a:latin typeface="+mn-ea"/>
              </a:rPr>
              <a:t>특히 완제품으로 조립된 후에는 감지하기 어려움</a:t>
            </a:r>
            <a:r>
              <a:rPr lang="en-US" altLang="ko-KR" sz="1400" dirty="0">
                <a:latin typeface="+mn-ea"/>
              </a:rPr>
              <a:t>.</a:t>
            </a:r>
            <a:endParaRPr lang="en-US" altLang="ko-KR" sz="1400" dirty="0" smtClean="0">
              <a:latin typeface="+mn-ea"/>
            </a:endParaRPr>
          </a:p>
          <a:p>
            <a:pPr marL="342900" indent="-161925">
              <a:lnSpc>
                <a:spcPct val="150000"/>
              </a:lnSpc>
              <a:buFont typeface="Wingdings" panose="05000000000000000000" pitchFamily="2" charset="2"/>
              <a:buChar char="§"/>
            </a:pPr>
            <a:endParaRPr lang="en-US" altLang="ko-KR" sz="1400" dirty="0">
              <a:latin typeface="+mn-ea"/>
            </a:endParaRPr>
          </a:p>
          <a:p>
            <a:pPr marL="342900" indent="-342900">
              <a:lnSpc>
                <a:spcPct val="150000"/>
              </a:lnSpc>
              <a:buFont typeface="Calibri" panose="020F0502020204030204" pitchFamily="34" charset="0"/>
              <a:buChar char="→"/>
            </a:pPr>
            <a:endParaRPr lang="en-US" altLang="ko-KR" sz="1400" dirty="0" smtClean="0"/>
          </a:p>
          <a:p>
            <a:pPr lvl="0" eaLnBrk="0" fontAlgn="base" latinLnBrk="0" hangingPunct="0">
              <a:lnSpc>
                <a:spcPct val="150000"/>
              </a:lnSpc>
              <a:spcBef>
                <a:spcPct val="0"/>
              </a:spcBef>
              <a:spcAft>
                <a:spcPct val="0"/>
              </a:spcAft>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508" b="45575"/>
          <a:stretch/>
        </p:blipFill>
        <p:spPr bwMode="auto">
          <a:xfrm>
            <a:off x="430435" y="3645024"/>
            <a:ext cx="8164760"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직사각형 1"/>
          <p:cNvSpPr/>
          <p:nvPr/>
        </p:nvSpPr>
        <p:spPr>
          <a:xfrm>
            <a:off x="395535" y="4437112"/>
            <a:ext cx="8342445"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29293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28</a:t>
            </a:fld>
            <a:endParaRPr lang="ko-KR" altLang="en-US" sz="1050" dirty="0">
              <a:solidFill>
                <a:prstClr val="black">
                  <a:tint val="75000"/>
                </a:prstClr>
              </a:solidFill>
            </a:endParaRPr>
          </a:p>
        </p:txBody>
      </p:sp>
      <p:sp>
        <p:nvSpPr>
          <p:cNvPr id="7" name="TextBox 6"/>
          <p:cNvSpPr txBox="1"/>
          <p:nvPr/>
        </p:nvSpPr>
        <p:spPr>
          <a:xfrm>
            <a:off x="395535" y="548680"/>
            <a:ext cx="8342445" cy="2400657"/>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j-ea"/>
              </a:rPr>
              <a:t>4.3.5. </a:t>
            </a:r>
            <a:r>
              <a:rPr lang="en-US" altLang="ko-KR" sz="1600" b="1" dirty="0">
                <a:solidFill>
                  <a:schemeClr val="accent2"/>
                </a:solidFill>
                <a:latin typeface="+mj-ea"/>
              </a:rPr>
              <a:t>ESD </a:t>
            </a:r>
            <a:r>
              <a:rPr lang="ko-KR" altLang="en-US" sz="1600" b="1" dirty="0" smtClean="0">
                <a:solidFill>
                  <a:schemeClr val="accent2"/>
                </a:solidFill>
                <a:latin typeface="+mj-ea"/>
              </a:rPr>
              <a:t>보호회로</a:t>
            </a:r>
            <a:endParaRPr lang="en-US" altLang="ko-KR" sz="1600" b="1" dirty="0">
              <a:solidFill>
                <a:schemeClr val="accent2"/>
              </a:solidFill>
              <a:latin typeface="+mj-ea"/>
            </a:endParaRPr>
          </a:p>
          <a:p>
            <a:pPr marL="342900" indent="-161925">
              <a:lnSpc>
                <a:spcPct val="150000"/>
              </a:lnSpc>
              <a:buFont typeface="Wingdings" panose="05000000000000000000" pitchFamily="2" charset="2"/>
              <a:buChar char="§"/>
            </a:pPr>
            <a:r>
              <a:rPr lang="ko-KR" altLang="en-US" sz="1400" dirty="0" smtClean="0">
                <a:latin typeface="+mn-ea"/>
              </a:rPr>
              <a:t>각 </a:t>
            </a:r>
            <a:r>
              <a:rPr lang="en-US" altLang="ko-KR" sz="1400" dirty="0" smtClean="0">
                <a:latin typeface="+mn-ea"/>
              </a:rPr>
              <a:t>Pin</a:t>
            </a:r>
            <a:r>
              <a:rPr lang="ko-KR" altLang="en-US" sz="1400" dirty="0" smtClean="0">
                <a:latin typeface="+mn-ea"/>
              </a:rPr>
              <a:t>에 </a:t>
            </a:r>
            <a:r>
              <a:rPr lang="en-US" altLang="ko-KR" sz="1400" dirty="0" smtClean="0">
                <a:latin typeface="+mn-ea"/>
              </a:rPr>
              <a:t>ESD </a:t>
            </a:r>
            <a:r>
              <a:rPr lang="ko-KR" altLang="en-US" sz="1400" dirty="0" smtClean="0">
                <a:latin typeface="+mn-ea"/>
              </a:rPr>
              <a:t>보호용 소자를 배치하게 되는데 이것을 </a:t>
            </a:r>
            <a:r>
              <a:rPr lang="en-US" altLang="ko-KR" sz="1400" dirty="0" smtClean="0">
                <a:latin typeface="+mn-ea"/>
              </a:rPr>
              <a:t>Clamp</a:t>
            </a:r>
            <a:r>
              <a:rPr lang="ko-KR" altLang="en-US" sz="1400" dirty="0" smtClean="0">
                <a:latin typeface="+mn-ea"/>
              </a:rPr>
              <a:t>라 부름</a:t>
            </a:r>
            <a:r>
              <a:rPr lang="en-US" altLang="ko-KR" sz="1400" dirty="0" smtClean="0">
                <a:latin typeface="+mn-ea"/>
              </a:rPr>
              <a:t>.</a:t>
            </a:r>
          </a:p>
          <a:p>
            <a:pPr marL="342900" indent="-161925">
              <a:lnSpc>
                <a:spcPct val="150000"/>
              </a:lnSpc>
              <a:buFont typeface="Wingdings" panose="05000000000000000000" pitchFamily="2" charset="2"/>
              <a:buChar char="§"/>
            </a:pPr>
            <a:r>
              <a:rPr lang="ko-KR" altLang="en-US" sz="1400" dirty="0" smtClean="0">
                <a:latin typeface="+mn-ea"/>
              </a:rPr>
              <a:t>배치 시 보호해야 할 내부 소자의 특성을 확인하여 적절한 </a:t>
            </a:r>
            <a:r>
              <a:rPr lang="en-US" altLang="ko-KR" sz="1400" dirty="0" smtClean="0">
                <a:latin typeface="+mn-ea"/>
              </a:rPr>
              <a:t>ESD </a:t>
            </a:r>
            <a:r>
              <a:rPr lang="ko-KR" altLang="en-US" sz="1400" dirty="0" smtClean="0">
                <a:latin typeface="+mn-ea"/>
              </a:rPr>
              <a:t>소자를 선택해야 함</a:t>
            </a:r>
            <a:r>
              <a:rPr lang="en-US" altLang="ko-KR" sz="1400" dirty="0" smtClean="0">
                <a:latin typeface="+mn-ea"/>
              </a:rPr>
              <a:t>.</a:t>
            </a:r>
          </a:p>
          <a:p>
            <a:pPr marL="342900" indent="-161925">
              <a:lnSpc>
                <a:spcPct val="150000"/>
              </a:lnSpc>
              <a:buFont typeface="Wingdings" panose="05000000000000000000" pitchFamily="2" charset="2"/>
              <a:buChar char="§"/>
            </a:pPr>
            <a:r>
              <a:rPr lang="en-US" altLang="ko-KR" sz="1400" dirty="0" smtClean="0">
                <a:latin typeface="+mn-ea"/>
              </a:rPr>
              <a:t>ESD </a:t>
            </a:r>
            <a:r>
              <a:rPr lang="ko-KR" altLang="en-US" sz="1400" dirty="0" smtClean="0">
                <a:latin typeface="+mn-ea"/>
              </a:rPr>
              <a:t>소자는 정상 동작 시에는 작동하지 않아야 함</a:t>
            </a:r>
            <a:r>
              <a:rPr lang="en-US" altLang="ko-KR" sz="1400" dirty="0" smtClean="0">
                <a:latin typeface="+mn-ea"/>
              </a:rPr>
              <a:t>.</a:t>
            </a:r>
          </a:p>
          <a:p>
            <a:pPr marL="342900" indent="-161925">
              <a:lnSpc>
                <a:spcPct val="150000"/>
              </a:lnSpc>
              <a:buFont typeface="Wingdings" panose="05000000000000000000" pitchFamily="2" charset="2"/>
              <a:buChar char="§"/>
            </a:pPr>
            <a:endParaRPr lang="en-US" altLang="ko-KR" sz="1400" b="1" dirty="0">
              <a:solidFill>
                <a:srgbClr val="EB7000"/>
              </a:solidFill>
              <a:latin typeface="+mj-ea"/>
              <a:ea typeface="+mj-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j-ea"/>
              <a:ea typeface="+mj-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j-ea"/>
              <a:ea typeface="+mj-ea"/>
              <a:cs typeface="굴림" pitchFamily="50" charset="-127"/>
            </a:endParaRPr>
          </a:p>
        </p:txBody>
      </p:sp>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417" y="2708920"/>
            <a:ext cx="6120680" cy="3341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4779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29</a:t>
            </a:fld>
            <a:endParaRPr lang="ko-KR" altLang="en-US" sz="1050" dirty="0">
              <a:solidFill>
                <a:prstClr val="black">
                  <a:tint val="75000"/>
                </a:prstClr>
              </a:solidFill>
            </a:endParaRPr>
          </a:p>
        </p:txBody>
      </p:sp>
      <p:sp>
        <p:nvSpPr>
          <p:cNvPr id="7" name="TextBox 6"/>
          <p:cNvSpPr txBox="1"/>
          <p:nvPr/>
        </p:nvSpPr>
        <p:spPr>
          <a:xfrm>
            <a:off x="395536" y="548680"/>
            <a:ext cx="8568952" cy="1754326"/>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4.3.6. ESD TEST Model</a:t>
            </a:r>
          </a:p>
          <a:p>
            <a:pPr marL="342900" indent="-161925">
              <a:lnSpc>
                <a:spcPct val="150000"/>
              </a:lnSpc>
              <a:buFont typeface="Wingdings" panose="05000000000000000000" pitchFamily="2" charset="2"/>
              <a:buChar char="§"/>
            </a:pPr>
            <a:r>
              <a:rPr lang="en-US" altLang="ko-KR" sz="1400" dirty="0" smtClean="0">
                <a:latin typeface="+mn-ea"/>
              </a:rPr>
              <a:t>“</a:t>
            </a:r>
            <a:r>
              <a:rPr lang="ko-KR" altLang="en-US" sz="1400" dirty="0" smtClean="0">
                <a:latin typeface="+mn-ea"/>
              </a:rPr>
              <a:t>실제” 발생할 수 있는 현상을 가장 유사하게 재현할 수 있도록 </a:t>
            </a:r>
            <a:r>
              <a:rPr lang="en-US" altLang="ko-KR" sz="1400" dirty="0" smtClean="0">
                <a:latin typeface="+mn-ea"/>
              </a:rPr>
              <a:t>JEDEC</a:t>
            </a:r>
            <a:r>
              <a:rPr lang="ko-KR" altLang="en-US" sz="1400" dirty="0" smtClean="0">
                <a:latin typeface="+mn-ea"/>
              </a:rPr>
              <a:t>에서 </a:t>
            </a:r>
            <a:r>
              <a:rPr lang="en-US" altLang="ko-KR" sz="1400" dirty="0" smtClean="0">
                <a:latin typeface="+mn-ea"/>
              </a:rPr>
              <a:t>ESD model</a:t>
            </a:r>
            <a:r>
              <a:rPr lang="ko-KR" altLang="en-US" sz="1400" dirty="0" smtClean="0">
                <a:latin typeface="+mn-ea"/>
              </a:rPr>
              <a:t>을 만듦</a:t>
            </a:r>
            <a:r>
              <a:rPr lang="en-US" altLang="ko-KR" sz="1400" dirty="0" smtClean="0">
                <a:latin typeface="+mn-ea"/>
              </a:rPr>
              <a:t>.</a:t>
            </a:r>
          </a:p>
          <a:p>
            <a:pPr lvl="0" eaLnBrk="0" fontAlgn="base" latinLnBrk="0" hangingPunct="0">
              <a:lnSpc>
                <a:spcPct val="150000"/>
              </a:lnSpc>
              <a:spcBef>
                <a:spcPct val="0"/>
              </a:spcBef>
              <a:spcAft>
                <a:spcPct val="0"/>
              </a:spcAft>
            </a:pPr>
            <a:endParaRPr lang="en-US" altLang="ko-KR" sz="1400" b="1" dirty="0">
              <a:solidFill>
                <a:srgbClr val="EB7000"/>
              </a:solidFill>
              <a:latin typeface="+mn-ea"/>
            </a:endParaRPr>
          </a:p>
          <a:p>
            <a:pPr lvl="0" eaLnBrk="0" fontAlgn="base" latinLnBrk="0" hangingPunct="0">
              <a:lnSpc>
                <a:spcPct val="150000"/>
              </a:lnSpc>
              <a:spcBef>
                <a:spcPct val="0"/>
              </a:spcBef>
              <a:spcAft>
                <a:spcPct val="0"/>
              </a:spcAft>
            </a:pPr>
            <a:endParaRPr kumimoji="1" lang="en-US" altLang="ko-KR" sz="1400" b="1" dirty="0">
              <a:solidFill>
                <a:srgbClr val="EB7000"/>
              </a:solidFill>
              <a:latin typeface="+mn-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n-ea"/>
              <a:cs typeface="굴림" pitchFamily="50" charset="-127"/>
            </a:endParaRPr>
          </a:p>
        </p:txBody>
      </p:sp>
      <p:pic>
        <p:nvPicPr>
          <p:cNvPr id="1026" name="Picture 2" descr="ESD Test Models - 1. Human Body Model, 2. Machine Model, 3. Charged Device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949" y="3856742"/>
            <a:ext cx="5448126" cy="2596594"/>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EDS</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628800"/>
            <a:ext cx="5622731" cy="1964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직사각형 1"/>
          <p:cNvSpPr/>
          <p:nvPr/>
        </p:nvSpPr>
        <p:spPr>
          <a:xfrm>
            <a:off x="3021732" y="1603400"/>
            <a:ext cx="1518579" cy="181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2723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5254444"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신뢰성이란</a:t>
            </a:r>
            <a:r>
              <a:rPr kumimoji="0" lang="en-US" altLang="ko-KR" b="1" dirty="0" smtClean="0">
                <a:solidFill>
                  <a:srgbClr val="0094DA"/>
                </a:solidFill>
                <a:latin typeface="맑은 고딕" panose="020B0503020000020004" pitchFamily="50" charset="-127"/>
                <a:ea typeface="맑은 고딕" panose="020B0503020000020004" pitchFamily="50" charset="-127"/>
              </a:rPr>
              <a: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a:t>
            </a:fld>
            <a:endParaRPr lang="ko-KR" altLang="en-US" sz="1050" dirty="0">
              <a:solidFill>
                <a:prstClr val="black">
                  <a:tint val="75000"/>
                </a:prstClr>
              </a:solidFill>
            </a:endParaRPr>
          </a:p>
        </p:txBody>
      </p:sp>
      <p:sp>
        <p:nvSpPr>
          <p:cNvPr id="4" name="직사각형 3"/>
          <p:cNvSpPr/>
          <p:nvPr/>
        </p:nvSpPr>
        <p:spPr>
          <a:xfrm>
            <a:off x="395536" y="548680"/>
            <a:ext cx="8352928" cy="5170646"/>
          </a:xfrm>
          <a:prstGeom prst="rect">
            <a:avLst/>
          </a:prstGeom>
        </p:spPr>
        <p:txBody>
          <a:bodyPr wrap="square">
            <a:spAutoFit/>
          </a:bodyPr>
          <a:lstStyle/>
          <a:p>
            <a:pPr>
              <a:lnSpc>
                <a:spcPct val="150000"/>
              </a:lnSpc>
            </a:pPr>
            <a:r>
              <a:rPr lang="en-US" altLang="ko-KR" sz="1600" b="1" dirty="0" smtClean="0">
                <a:solidFill>
                  <a:schemeClr val="accent2"/>
                </a:solidFill>
                <a:latin typeface="+mj-ea"/>
              </a:rPr>
              <a:t>1.1. </a:t>
            </a:r>
            <a:r>
              <a:rPr lang="ko-KR" altLang="en-US" sz="1600" b="1" dirty="0" smtClean="0">
                <a:solidFill>
                  <a:schemeClr val="accent2"/>
                </a:solidFill>
                <a:latin typeface="+mj-ea"/>
              </a:rPr>
              <a:t>신뢰성의 정의</a:t>
            </a:r>
            <a:endParaRPr lang="en-US" altLang="ko-KR" sz="1600" b="1" dirty="0" smtClean="0">
              <a:solidFill>
                <a:schemeClr val="accent2"/>
              </a:solidFill>
              <a:latin typeface="+mj-ea"/>
            </a:endParaRPr>
          </a:p>
          <a:p>
            <a:pPr marL="461963" lvl="0" indent="-285750" fontAlgn="base">
              <a:lnSpc>
                <a:spcPct val="150000"/>
              </a:lnSpc>
              <a:spcBef>
                <a:spcPct val="0"/>
              </a:spcBef>
              <a:spcAft>
                <a:spcPct val="0"/>
              </a:spcAft>
              <a:buFont typeface="Wingdings" panose="05000000000000000000" pitchFamily="2" charset="2"/>
              <a:buChar char="§"/>
            </a:pPr>
            <a:r>
              <a:rPr lang="ko-KR" altLang="en-US" sz="1400" dirty="0" smtClean="0">
                <a:solidFill>
                  <a:prstClr val="black"/>
                </a:solidFill>
                <a:latin typeface="맑은 고딕"/>
                <a:sym typeface="Wingdings" panose="05000000000000000000" pitchFamily="2" charset="2"/>
              </a:rPr>
              <a:t>아이</a:t>
            </a:r>
            <a:r>
              <a:rPr lang="ko-KR" altLang="en-US" sz="1400" dirty="0">
                <a:solidFill>
                  <a:prstClr val="black"/>
                </a:solidFill>
                <a:latin typeface="맑은 고딕"/>
                <a:sym typeface="Wingdings" panose="05000000000000000000" pitchFamily="2" charset="2"/>
              </a:rPr>
              <a:t>템</a:t>
            </a:r>
            <a:r>
              <a:rPr lang="ko-KR" altLang="en-US" sz="1400" dirty="0" smtClean="0">
                <a:solidFill>
                  <a:prstClr val="black"/>
                </a:solidFill>
                <a:latin typeface="맑은 고딕"/>
                <a:sym typeface="Wingdings" panose="05000000000000000000" pitchFamily="2" charset="2"/>
              </a:rPr>
              <a:t>이 </a:t>
            </a:r>
            <a:r>
              <a:rPr lang="ko-KR" altLang="en-US" sz="1400" b="1" u="sng" dirty="0" smtClean="0">
                <a:solidFill>
                  <a:prstClr val="black"/>
                </a:solidFill>
                <a:latin typeface="맑은 고딕"/>
                <a:sym typeface="Wingdings" panose="05000000000000000000" pitchFamily="2" charset="2"/>
              </a:rPr>
              <a:t>주어진 기간 동안</a:t>
            </a:r>
            <a:r>
              <a:rPr lang="en-US" altLang="ko-KR" sz="1400" dirty="0" smtClean="0">
                <a:solidFill>
                  <a:prstClr val="black"/>
                </a:solidFill>
                <a:latin typeface="맑은 고딕"/>
                <a:sym typeface="Wingdings" panose="05000000000000000000" pitchFamily="2" charset="2"/>
              </a:rPr>
              <a:t>, </a:t>
            </a:r>
            <a:r>
              <a:rPr lang="ko-KR" altLang="en-US" sz="1400" b="1" u="sng" dirty="0" smtClean="0">
                <a:solidFill>
                  <a:prstClr val="black"/>
                </a:solidFill>
                <a:latin typeface="맑은 고딕"/>
                <a:sym typeface="Wingdings" panose="05000000000000000000" pitchFamily="2" charset="2"/>
              </a:rPr>
              <a:t>주어진 조건</a:t>
            </a:r>
            <a:r>
              <a:rPr lang="ko-KR" altLang="en-US" sz="1400" dirty="0" smtClean="0">
                <a:solidFill>
                  <a:prstClr val="black"/>
                </a:solidFill>
                <a:latin typeface="맑은 고딕"/>
                <a:sym typeface="Wingdings" panose="05000000000000000000" pitchFamily="2" charset="2"/>
              </a:rPr>
              <a:t>에서 </a:t>
            </a:r>
            <a:r>
              <a:rPr lang="ko-KR" altLang="en-US" sz="1400" b="1" u="sng" dirty="0" smtClean="0">
                <a:solidFill>
                  <a:prstClr val="black"/>
                </a:solidFill>
                <a:latin typeface="맑은 고딕"/>
                <a:sym typeface="Wingdings" panose="05000000000000000000" pitchFamily="2" charset="2"/>
              </a:rPr>
              <a:t>요구 기능을 수행할 수 있는 가능성</a:t>
            </a:r>
            <a:endParaRPr lang="en-US" altLang="ko-KR" sz="1400" b="1" u="sng" dirty="0">
              <a:solidFill>
                <a:prstClr val="black"/>
              </a:solidFill>
              <a:latin typeface="맑은 고딕"/>
              <a:sym typeface="Wingdings" panose="05000000000000000000" pitchFamily="2" charset="2"/>
            </a:endParaRPr>
          </a:p>
          <a:p>
            <a:pPr lvl="0" fontAlgn="base">
              <a:lnSpc>
                <a:spcPct val="150000"/>
              </a:lnSpc>
              <a:spcBef>
                <a:spcPct val="0"/>
              </a:spcBef>
              <a:spcAft>
                <a:spcPct val="0"/>
              </a:spcAft>
            </a:pPr>
            <a:endParaRPr kumimoji="1" lang="en-US" altLang="ko-KR" sz="1400" dirty="0" smtClean="0">
              <a:solidFill>
                <a:srgbClr val="EB7000"/>
              </a:solidFill>
              <a:latin typeface="+mj-ea"/>
              <a:cs typeface="굴림" pitchFamily="50" charset="-127"/>
            </a:endParaRPr>
          </a:p>
          <a:p>
            <a:pPr fontAlgn="base">
              <a:lnSpc>
                <a:spcPct val="150000"/>
              </a:lnSpc>
              <a:spcBef>
                <a:spcPct val="0"/>
              </a:spcBef>
              <a:spcAft>
                <a:spcPct val="0"/>
              </a:spcAft>
            </a:pPr>
            <a:r>
              <a:rPr lang="en-US" altLang="ko-KR" sz="1600" b="1" dirty="0" smtClean="0">
                <a:solidFill>
                  <a:schemeClr val="accent2"/>
                </a:solidFill>
                <a:latin typeface="+mj-ea"/>
              </a:rPr>
              <a:t>1.2</a:t>
            </a:r>
            <a:r>
              <a:rPr lang="en-US" altLang="ko-KR" sz="1600" b="1" dirty="0" smtClean="0">
                <a:solidFill>
                  <a:schemeClr val="accent2"/>
                </a:solidFill>
                <a:latin typeface="+mj-ea"/>
              </a:rPr>
              <a:t>. </a:t>
            </a:r>
            <a:r>
              <a:rPr lang="ko-KR" altLang="en-US" sz="1600" b="1" dirty="0" smtClean="0">
                <a:solidFill>
                  <a:schemeClr val="accent2"/>
                </a:solidFill>
                <a:latin typeface="+mj-ea"/>
              </a:rPr>
              <a:t>신뢰성 개념의 해설</a:t>
            </a:r>
            <a:endParaRPr lang="en-US" altLang="ko-KR" sz="1600" b="1" dirty="0" smtClean="0">
              <a:solidFill>
                <a:schemeClr val="accent2"/>
              </a:solidFill>
              <a:latin typeface="+mj-ea"/>
            </a:endParaRPr>
          </a:p>
          <a:p>
            <a:pPr marL="461963" indent="-285750" fontAlgn="base">
              <a:lnSpc>
                <a:spcPct val="150000"/>
              </a:lnSpc>
              <a:spcBef>
                <a:spcPct val="0"/>
              </a:spcBef>
              <a:spcAft>
                <a:spcPct val="0"/>
              </a:spcAft>
              <a:buFont typeface="Wingdings" panose="05000000000000000000" pitchFamily="2" charset="2"/>
              <a:buChar char="§"/>
            </a:pPr>
            <a:r>
              <a:rPr lang="ko-KR" altLang="en-US" sz="1400" dirty="0" smtClean="0">
                <a:latin typeface="+mj-ea"/>
                <a:sym typeface="Wingdings" panose="05000000000000000000" pitchFamily="2" charset="2"/>
              </a:rPr>
              <a:t>신뢰성 공학은 고장</a:t>
            </a:r>
            <a:r>
              <a:rPr lang="en-US" altLang="ko-KR" sz="1400" dirty="0" smtClean="0">
                <a:latin typeface="+mj-ea"/>
                <a:sym typeface="Wingdings" panose="05000000000000000000" pitchFamily="2" charset="2"/>
              </a:rPr>
              <a:t>(failure) </a:t>
            </a:r>
            <a:r>
              <a:rPr lang="ko-KR" altLang="en-US" sz="1400" dirty="0" smtClean="0">
                <a:latin typeface="+mj-ea"/>
                <a:sym typeface="Wingdings" panose="05000000000000000000" pitchFamily="2" charset="2"/>
              </a:rPr>
              <a:t>발생 문제를 해결하기 위해 출발한 학문</a:t>
            </a:r>
            <a:r>
              <a:rPr lang="en-US" altLang="ko-KR" sz="1400" dirty="0" smtClean="0">
                <a:latin typeface="+mj-ea"/>
                <a:sym typeface="Wingdings" panose="05000000000000000000" pitchFamily="2" charset="2"/>
              </a:rPr>
              <a:t>.</a:t>
            </a:r>
          </a:p>
          <a:p>
            <a:pPr marL="461963" indent="-285750" fontAlgn="base">
              <a:lnSpc>
                <a:spcPct val="150000"/>
              </a:lnSpc>
              <a:spcBef>
                <a:spcPct val="0"/>
              </a:spcBef>
              <a:spcAft>
                <a:spcPct val="0"/>
              </a:spcAft>
              <a:buFont typeface="Wingdings" panose="05000000000000000000" pitchFamily="2" charset="2"/>
              <a:buChar char="§"/>
            </a:pPr>
            <a:r>
              <a:rPr lang="ko-KR" altLang="en-US" sz="1400" dirty="0" smtClean="0">
                <a:latin typeface="+mj-ea"/>
                <a:sym typeface="Wingdings" panose="05000000000000000000" pitchFamily="2" charset="2"/>
              </a:rPr>
              <a:t>얼마나 자주 고장 나는가를 척도화한 개념이 </a:t>
            </a:r>
            <a:r>
              <a:rPr lang="ko-KR" altLang="en-US" sz="1400" dirty="0" err="1" smtClean="0">
                <a:latin typeface="+mj-ea"/>
                <a:sym typeface="Wingdings" panose="05000000000000000000" pitchFamily="2" charset="2"/>
              </a:rPr>
              <a:t>고장률이고</a:t>
            </a:r>
            <a:r>
              <a:rPr lang="en-US" altLang="ko-KR" sz="1400" dirty="0" smtClean="0">
                <a:latin typeface="+mj-ea"/>
                <a:sym typeface="Wingdings" panose="05000000000000000000" pitchFamily="2" charset="2"/>
              </a:rPr>
              <a:t>, </a:t>
            </a:r>
            <a:r>
              <a:rPr lang="ko-KR" altLang="en-US" sz="1400" dirty="0" smtClean="0">
                <a:latin typeface="+mj-ea"/>
                <a:sym typeface="Wingdings" panose="05000000000000000000" pitchFamily="2" charset="2"/>
              </a:rPr>
              <a:t>더 이상 사용할 수 없는 고장까지의 시간</a:t>
            </a:r>
            <a:r>
              <a:rPr lang="en-US" altLang="ko-KR" sz="1400" dirty="0" smtClean="0">
                <a:latin typeface="+mj-ea"/>
                <a:sym typeface="Wingdings" panose="05000000000000000000" pitchFamily="2" charset="2"/>
              </a:rPr>
              <a:t>(Cycle, </a:t>
            </a:r>
            <a:r>
              <a:rPr lang="ko-KR" altLang="en-US" sz="1400" dirty="0" smtClean="0">
                <a:latin typeface="+mj-ea"/>
                <a:sym typeface="Wingdings" panose="05000000000000000000" pitchFamily="2" charset="2"/>
              </a:rPr>
              <a:t>횟수</a:t>
            </a:r>
            <a:r>
              <a:rPr lang="en-US" altLang="ko-KR" sz="1400" dirty="0" smtClean="0">
                <a:latin typeface="+mj-ea"/>
                <a:sym typeface="Wingdings" panose="05000000000000000000" pitchFamily="2" charset="2"/>
              </a:rPr>
              <a:t>, </a:t>
            </a:r>
            <a:r>
              <a:rPr lang="ko-KR" altLang="en-US" sz="1400" dirty="0" smtClean="0">
                <a:latin typeface="+mj-ea"/>
                <a:sym typeface="Wingdings" panose="05000000000000000000" pitchFamily="2" charset="2"/>
              </a:rPr>
              <a:t>거리 등</a:t>
            </a:r>
            <a:r>
              <a:rPr lang="en-US" altLang="ko-KR" sz="1400" dirty="0" smtClean="0">
                <a:latin typeface="+mj-ea"/>
                <a:sym typeface="Wingdings" panose="05000000000000000000" pitchFamily="2" charset="2"/>
              </a:rPr>
              <a:t>)</a:t>
            </a:r>
            <a:r>
              <a:rPr lang="ko-KR" altLang="en-US" sz="1400" dirty="0" smtClean="0">
                <a:latin typeface="+mj-ea"/>
                <a:sym typeface="Wingdings" panose="05000000000000000000" pitchFamily="2" charset="2"/>
              </a:rPr>
              <a:t>을 척도화한 개념을 수명이라 함</a:t>
            </a:r>
            <a:r>
              <a:rPr lang="en-US" altLang="ko-KR" sz="1400" dirty="0" smtClean="0">
                <a:latin typeface="+mj-ea"/>
                <a:sym typeface="Wingdings" panose="05000000000000000000" pitchFamily="2" charset="2"/>
              </a:rPr>
              <a:t>.</a:t>
            </a:r>
          </a:p>
          <a:p>
            <a:pPr marL="461963" indent="-285750" fontAlgn="base">
              <a:lnSpc>
                <a:spcPct val="150000"/>
              </a:lnSpc>
              <a:spcBef>
                <a:spcPct val="0"/>
              </a:spcBef>
              <a:spcAft>
                <a:spcPct val="0"/>
              </a:spcAft>
              <a:buFont typeface="Wingdings" panose="05000000000000000000" pitchFamily="2" charset="2"/>
              <a:buChar char="§"/>
            </a:pPr>
            <a:r>
              <a:rPr lang="ko-KR" altLang="en-US" sz="1400" dirty="0" smtClean="0">
                <a:latin typeface="+mj-ea"/>
                <a:sym typeface="Wingdings" panose="05000000000000000000" pitchFamily="2" charset="2"/>
              </a:rPr>
              <a:t>고장 발생 빈도수를 줄이고 사용할 수 없는 고장 발생까지의 시간을 연장시키는 활동이 신뢰성 향상</a:t>
            </a:r>
            <a:r>
              <a:rPr lang="en-US" altLang="ko-KR" sz="1400" dirty="0" smtClean="0">
                <a:latin typeface="+mj-ea"/>
                <a:sym typeface="Wingdings" panose="05000000000000000000" pitchFamily="2" charset="2"/>
              </a:rPr>
              <a:t>(Reliability growth) </a:t>
            </a:r>
            <a:r>
              <a:rPr lang="ko-KR" altLang="en-US" sz="1400" dirty="0" smtClean="0">
                <a:latin typeface="+mj-ea"/>
                <a:sym typeface="Wingdings" panose="05000000000000000000" pitchFamily="2" charset="2"/>
              </a:rPr>
              <a:t>활동이라 함</a:t>
            </a:r>
            <a:r>
              <a:rPr lang="en-US" altLang="ko-KR" sz="1400" dirty="0" smtClean="0">
                <a:latin typeface="+mj-ea"/>
                <a:sym typeface="Wingdings" panose="05000000000000000000" pitchFamily="2" charset="2"/>
              </a:rPr>
              <a:t>.</a:t>
            </a:r>
          </a:p>
          <a:p>
            <a:pPr marL="461963" indent="-285750" fontAlgn="base">
              <a:lnSpc>
                <a:spcPct val="150000"/>
              </a:lnSpc>
              <a:spcBef>
                <a:spcPct val="0"/>
              </a:spcBef>
              <a:spcAft>
                <a:spcPct val="0"/>
              </a:spcAft>
              <a:buFont typeface="Wingdings" panose="05000000000000000000" pitchFamily="2" charset="2"/>
              <a:buChar char="§"/>
            </a:pPr>
            <a:r>
              <a:rPr lang="ko-KR" altLang="en-US" sz="1400" dirty="0" smtClean="0">
                <a:latin typeface="+mj-ea"/>
                <a:sym typeface="Wingdings" panose="05000000000000000000" pitchFamily="2" charset="2"/>
              </a:rPr>
              <a:t>신뢰성 향상은 외부로부터 가해지는 부하</a:t>
            </a:r>
            <a:r>
              <a:rPr lang="en-US" altLang="ko-KR" sz="1400" dirty="0" smtClean="0">
                <a:latin typeface="+mj-ea"/>
                <a:sym typeface="Wingdings" panose="05000000000000000000" pitchFamily="2" charset="2"/>
              </a:rPr>
              <a:t>(Stress)</a:t>
            </a:r>
            <a:r>
              <a:rPr lang="ko-KR" altLang="en-US" sz="1400" dirty="0" smtClean="0">
                <a:latin typeface="+mj-ea"/>
                <a:sym typeface="Wingdings" panose="05000000000000000000" pitchFamily="2" charset="2"/>
              </a:rPr>
              <a:t>를 분산시키거나 견딜 수 있을 만큼 설계</a:t>
            </a:r>
            <a:r>
              <a:rPr lang="en-US" altLang="ko-KR" sz="1400" dirty="0" smtClean="0">
                <a:latin typeface="+mj-ea"/>
                <a:sym typeface="Wingdings" panose="05000000000000000000" pitchFamily="2" charset="2"/>
              </a:rPr>
              <a:t>/</a:t>
            </a:r>
            <a:r>
              <a:rPr lang="ko-KR" altLang="en-US" sz="1400" dirty="0" smtClean="0">
                <a:latin typeface="+mj-ea"/>
                <a:sym typeface="Wingdings" panose="05000000000000000000" pitchFamily="2" charset="2"/>
              </a:rPr>
              <a:t>제조하는 방법을 통하여 시행할 수 있음</a:t>
            </a:r>
            <a:r>
              <a:rPr lang="en-US" altLang="ko-KR" sz="1400" dirty="0" smtClean="0">
                <a:latin typeface="+mj-ea"/>
                <a:sym typeface="Wingdings" panose="05000000000000000000" pitchFamily="2" charset="2"/>
              </a:rPr>
              <a:t>.</a:t>
            </a:r>
            <a:endParaRPr lang="en-US" altLang="ko-KR" sz="1400" dirty="0">
              <a:latin typeface="+mj-ea"/>
              <a:sym typeface="Wingdings" panose="05000000000000000000" pitchFamily="2" charset="2"/>
            </a:endParaRPr>
          </a:p>
          <a:p>
            <a:pPr fontAlgn="base">
              <a:lnSpc>
                <a:spcPct val="150000"/>
              </a:lnSpc>
              <a:spcBef>
                <a:spcPct val="0"/>
              </a:spcBef>
              <a:spcAft>
                <a:spcPct val="0"/>
              </a:spcAft>
            </a:pPr>
            <a:endParaRPr lang="en-US" altLang="ko-KR" sz="1400" dirty="0" smtClean="0">
              <a:latin typeface="+mj-ea"/>
              <a:sym typeface="Wingdings" panose="05000000000000000000" pitchFamily="2" charset="2"/>
            </a:endParaRPr>
          </a:p>
          <a:p>
            <a:pPr fontAlgn="base">
              <a:lnSpc>
                <a:spcPct val="150000"/>
              </a:lnSpc>
              <a:spcBef>
                <a:spcPct val="0"/>
              </a:spcBef>
              <a:spcAft>
                <a:spcPct val="0"/>
              </a:spcAft>
            </a:pPr>
            <a:r>
              <a:rPr lang="en-US" altLang="ko-KR" sz="1600" b="1" dirty="0" smtClean="0">
                <a:latin typeface="+mj-ea"/>
                <a:sym typeface="Wingdings" panose="05000000000000000000" pitchFamily="2" charset="2"/>
              </a:rPr>
              <a:t> </a:t>
            </a:r>
            <a:r>
              <a:rPr lang="ko-KR" altLang="en-US" sz="1600" b="1" dirty="0" smtClean="0">
                <a:latin typeface="+mj-ea"/>
                <a:sym typeface="Wingdings" panose="05000000000000000000" pitchFamily="2" charset="2"/>
              </a:rPr>
              <a:t>고장 시간에 대한 정보를 얻어 이에 의한 아이템의 신뢰성</a:t>
            </a:r>
            <a:r>
              <a:rPr lang="en-US" altLang="ko-KR" sz="1600" b="1" dirty="0" smtClean="0">
                <a:latin typeface="+mj-ea"/>
                <a:sym typeface="Wingdings" panose="05000000000000000000" pitchFamily="2" charset="2"/>
              </a:rPr>
              <a:t>(</a:t>
            </a:r>
            <a:r>
              <a:rPr lang="ko-KR" altLang="en-US" sz="1600" b="1" dirty="0" smtClean="0">
                <a:latin typeface="+mj-ea"/>
                <a:sym typeface="Wingdings" panose="05000000000000000000" pitchFamily="2" charset="2"/>
              </a:rPr>
              <a:t>평균수명</a:t>
            </a:r>
            <a:r>
              <a:rPr lang="en-US" altLang="ko-KR" sz="1600" b="1" dirty="0" smtClean="0">
                <a:latin typeface="+mj-ea"/>
                <a:sym typeface="Wingdings" panose="05000000000000000000" pitchFamily="2" charset="2"/>
              </a:rPr>
              <a:t>, </a:t>
            </a:r>
            <a:r>
              <a:rPr lang="ko-KR" altLang="en-US" sz="1600" b="1" dirty="0" err="1" smtClean="0">
                <a:latin typeface="+mj-ea"/>
                <a:sym typeface="Wingdings" panose="05000000000000000000" pitchFamily="2" charset="2"/>
              </a:rPr>
              <a:t>고장률</a:t>
            </a:r>
            <a:r>
              <a:rPr lang="ko-KR" altLang="en-US" sz="1600" b="1" dirty="0" smtClean="0">
                <a:latin typeface="+mj-ea"/>
                <a:sym typeface="Wingdings" panose="05000000000000000000" pitchFamily="2" charset="2"/>
              </a:rPr>
              <a:t> 등</a:t>
            </a:r>
            <a:r>
              <a:rPr lang="en-US" altLang="ko-KR" sz="1600" b="1" dirty="0" smtClean="0">
                <a:latin typeface="+mj-ea"/>
                <a:sym typeface="Wingdings" panose="05000000000000000000" pitchFamily="2" charset="2"/>
              </a:rPr>
              <a:t>)</a:t>
            </a:r>
            <a:r>
              <a:rPr lang="ko-KR" altLang="en-US" sz="1600" b="1" dirty="0" smtClean="0">
                <a:latin typeface="+mj-ea"/>
                <a:sym typeface="Wingdings" panose="05000000000000000000" pitchFamily="2" charset="2"/>
              </a:rPr>
              <a:t>을 측정</a:t>
            </a:r>
            <a:r>
              <a:rPr lang="en-US" altLang="ko-KR" sz="1600" b="1" dirty="0" smtClean="0">
                <a:latin typeface="+mj-ea"/>
                <a:sym typeface="Wingdings" panose="05000000000000000000" pitchFamily="2" charset="2"/>
              </a:rPr>
              <a:t>, </a:t>
            </a:r>
            <a:r>
              <a:rPr lang="ko-KR" altLang="en-US" sz="1600" b="1" dirty="0" smtClean="0">
                <a:latin typeface="+mj-ea"/>
                <a:sym typeface="Wingdings" panose="05000000000000000000" pitchFamily="2" charset="2"/>
              </a:rPr>
              <a:t>평가하고 개발 및 제조 과정에서의 신뢰성 향상</a:t>
            </a:r>
            <a:r>
              <a:rPr lang="en-US" altLang="ko-KR" sz="1600" b="1" dirty="0" smtClean="0">
                <a:latin typeface="+mj-ea"/>
                <a:sym typeface="Wingdings" panose="05000000000000000000" pitchFamily="2" charset="2"/>
              </a:rPr>
              <a:t>, </a:t>
            </a:r>
            <a:r>
              <a:rPr lang="ko-KR" altLang="en-US" sz="1600" b="1" dirty="0" smtClean="0">
                <a:latin typeface="+mj-ea"/>
                <a:sym typeface="Wingdings" panose="05000000000000000000" pitchFamily="2" charset="2"/>
              </a:rPr>
              <a:t>평가</a:t>
            </a:r>
            <a:r>
              <a:rPr lang="en-US" altLang="ko-KR" sz="1600" b="1" dirty="0" smtClean="0">
                <a:latin typeface="+mj-ea"/>
                <a:sym typeface="Wingdings" panose="05000000000000000000" pitchFamily="2" charset="2"/>
              </a:rPr>
              <a:t>, </a:t>
            </a:r>
            <a:r>
              <a:rPr lang="ko-KR" altLang="en-US" sz="1600" b="1" dirty="0" smtClean="0">
                <a:latin typeface="+mj-ea"/>
                <a:sym typeface="Wingdings" panose="05000000000000000000" pitchFamily="2" charset="2"/>
              </a:rPr>
              <a:t>보증을 위하여 실시하는 모든 </a:t>
            </a:r>
            <a:r>
              <a:rPr lang="ko-KR" altLang="en-US" sz="1600" b="1" dirty="0" smtClean="0">
                <a:latin typeface="+mj-ea"/>
                <a:sym typeface="Wingdings" panose="05000000000000000000" pitchFamily="2" charset="2"/>
              </a:rPr>
              <a:t>활동을</a:t>
            </a:r>
            <a:r>
              <a:rPr lang="ko-KR" altLang="en-US" sz="1600" b="1" dirty="0" smtClean="0">
                <a:latin typeface="+mj-ea"/>
                <a:sym typeface="Wingdings" panose="05000000000000000000" pitchFamily="2" charset="2"/>
              </a:rPr>
              <a:t> </a:t>
            </a:r>
            <a:r>
              <a:rPr lang="ko-KR" altLang="en-US" sz="1600" b="1" u="sng" dirty="0" smtClean="0">
                <a:latin typeface="+mj-ea"/>
                <a:sym typeface="Wingdings" panose="05000000000000000000" pitchFamily="2" charset="2"/>
              </a:rPr>
              <a:t>신뢰성 </a:t>
            </a:r>
            <a:r>
              <a:rPr lang="en-US" altLang="ko-KR" sz="1600" b="1" u="sng" dirty="0" smtClean="0">
                <a:latin typeface="+mj-ea"/>
                <a:sym typeface="Wingdings" panose="05000000000000000000" pitchFamily="2" charset="2"/>
              </a:rPr>
              <a:t>TEST</a:t>
            </a:r>
            <a:r>
              <a:rPr lang="ko-KR" altLang="en-US" sz="1600" b="1" dirty="0" smtClean="0">
                <a:latin typeface="+mj-ea"/>
                <a:sym typeface="Wingdings" panose="05000000000000000000" pitchFamily="2" charset="2"/>
              </a:rPr>
              <a:t>라 한다</a:t>
            </a:r>
            <a:r>
              <a:rPr lang="en-US" altLang="ko-KR" sz="1600" b="1" dirty="0" smtClean="0">
                <a:latin typeface="+mj-ea"/>
                <a:sym typeface="Wingdings" panose="05000000000000000000" pitchFamily="2" charset="2"/>
              </a:rPr>
              <a:t>.</a:t>
            </a:r>
            <a:endParaRPr lang="en-US" altLang="ko-KR" sz="1600" b="1" u="sng" dirty="0">
              <a:latin typeface="+mj-ea"/>
            </a:endParaRPr>
          </a:p>
        </p:txBody>
      </p:sp>
    </p:spTree>
    <p:extLst>
      <p:ext uri="{BB962C8B-B14F-4D97-AF65-F5344CB8AC3E}">
        <p14:creationId xmlns:p14="http://schemas.microsoft.com/office/powerpoint/2010/main" val="2327298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30</a:t>
            </a:fld>
            <a:endParaRPr lang="ko-KR" altLang="en-US" sz="1050" dirty="0">
              <a:solidFill>
                <a:prstClr val="black">
                  <a:tint val="75000"/>
                </a:prstClr>
              </a:solidFill>
            </a:endParaRPr>
          </a:p>
        </p:txBody>
      </p:sp>
      <p:sp>
        <p:nvSpPr>
          <p:cNvPr id="7" name="TextBox 6"/>
          <p:cNvSpPr txBox="1"/>
          <p:nvPr/>
        </p:nvSpPr>
        <p:spPr>
          <a:xfrm>
            <a:off x="395536" y="548680"/>
            <a:ext cx="8496944" cy="2723823"/>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4.3.6.1. HBM (Human Body Model)</a:t>
            </a:r>
          </a:p>
          <a:p>
            <a:pPr marL="342900" indent="-165100">
              <a:lnSpc>
                <a:spcPct val="150000"/>
              </a:lnSpc>
              <a:buFont typeface="Wingdings" panose="05000000000000000000" pitchFamily="2" charset="2"/>
              <a:buChar char="§"/>
            </a:pPr>
            <a:r>
              <a:rPr lang="en-US" altLang="ko-KR" sz="1400" dirty="0" smtClean="0">
                <a:latin typeface="+mn-ea"/>
              </a:rPr>
              <a:t>HBM</a:t>
            </a:r>
            <a:r>
              <a:rPr lang="ko-KR" altLang="en-US" sz="1400" dirty="0">
                <a:latin typeface="+mn-ea"/>
              </a:rPr>
              <a:t>은 대전된 사람이 전기</a:t>
            </a:r>
            <a:r>
              <a:rPr lang="en-US" altLang="ko-KR" sz="1400" dirty="0">
                <a:latin typeface="+mn-ea"/>
              </a:rPr>
              <a:t>, </a:t>
            </a:r>
            <a:r>
              <a:rPr lang="ko-KR" altLang="en-US" sz="1400" dirty="0">
                <a:latin typeface="+mn-ea"/>
              </a:rPr>
              <a:t>전자제품을 만졌을 때 인체를 통하여 제품에 인가되는 </a:t>
            </a:r>
            <a:r>
              <a:rPr lang="en-US" altLang="ko-KR" sz="1400" dirty="0">
                <a:latin typeface="+mn-ea"/>
              </a:rPr>
              <a:t>ESD </a:t>
            </a:r>
            <a:r>
              <a:rPr lang="ko-KR" altLang="en-US" sz="1400" dirty="0">
                <a:latin typeface="+mn-ea"/>
              </a:rPr>
              <a:t>현상을 </a:t>
            </a:r>
            <a:r>
              <a:rPr lang="en-US" altLang="ko-KR" sz="1400" dirty="0" smtClean="0">
                <a:latin typeface="+mn-ea"/>
              </a:rPr>
              <a:t>modeling.</a:t>
            </a:r>
            <a:endParaRPr lang="en-US" altLang="ko-KR" sz="1400" b="1" dirty="0" smtClean="0">
              <a:solidFill>
                <a:srgbClr val="EB7000"/>
              </a:solidFill>
              <a:latin typeface="+mn-ea"/>
            </a:endParaRPr>
          </a:p>
          <a:p>
            <a:pPr marL="342900" lvl="0" indent="-165100">
              <a:lnSpc>
                <a:spcPct val="150000"/>
              </a:lnSpc>
              <a:buFont typeface="Wingdings" panose="05000000000000000000" pitchFamily="2" charset="2"/>
              <a:buChar char="§"/>
            </a:pPr>
            <a:r>
              <a:rPr lang="en-US" altLang="ko-KR" sz="1400" dirty="0">
                <a:solidFill>
                  <a:prstClr val="black"/>
                </a:solidFill>
                <a:latin typeface="맑은 고딕"/>
              </a:rPr>
              <a:t>HBM</a:t>
            </a:r>
            <a:r>
              <a:rPr lang="ko-KR" altLang="en-US" sz="1400" dirty="0">
                <a:solidFill>
                  <a:prstClr val="black"/>
                </a:solidFill>
                <a:latin typeface="맑은 고딕"/>
              </a:rPr>
              <a:t>은 전자 부품의 제조 및 평가가 자동화되기 전까지 반도체 및 시스템 취급</a:t>
            </a:r>
            <a:r>
              <a:rPr lang="en-US" altLang="ko-KR" sz="1400" dirty="0">
                <a:solidFill>
                  <a:prstClr val="black"/>
                </a:solidFill>
                <a:latin typeface="맑은 고딕"/>
              </a:rPr>
              <a:t>/</a:t>
            </a:r>
            <a:r>
              <a:rPr lang="ko-KR" altLang="en-US" sz="1400" dirty="0">
                <a:solidFill>
                  <a:prstClr val="black"/>
                </a:solidFill>
                <a:latin typeface="맑은 고딕"/>
              </a:rPr>
              <a:t>사용 환경에서 가장 빈번하게 발생하는 </a:t>
            </a:r>
            <a:r>
              <a:rPr lang="en-US" altLang="ko-KR" sz="1400" dirty="0">
                <a:solidFill>
                  <a:prstClr val="black"/>
                </a:solidFill>
                <a:latin typeface="맑은 고딕"/>
              </a:rPr>
              <a:t>ESD </a:t>
            </a:r>
            <a:r>
              <a:rPr lang="ko-KR" altLang="en-US" sz="1400" dirty="0">
                <a:solidFill>
                  <a:prstClr val="black"/>
                </a:solidFill>
                <a:latin typeface="맑은 고딕"/>
              </a:rPr>
              <a:t>현상이었으며</a:t>
            </a:r>
            <a:r>
              <a:rPr lang="en-US" altLang="ko-KR" sz="1400" dirty="0">
                <a:solidFill>
                  <a:prstClr val="black"/>
                </a:solidFill>
                <a:latin typeface="맑은 고딕"/>
              </a:rPr>
              <a:t>, </a:t>
            </a:r>
            <a:r>
              <a:rPr lang="ko-KR" altLang="en-US" sz="1400" dirty="0">
                <a:solidFill>
                  <a:prstClr val="black"/>
                </a:solidFill>
                <a:latin typeface="맑은 고딕"/>
              </a:rPr>
              <a:t>이를 보증하기 위한 가장 보편적인 </a:t>
            </a:r>
            <a:r>
              <a:rPr lang="ko-KR" altLang="en-US" sz="1400" dirty="0" smtClean="0">
                <a:solidFill>
                  <a:prstClr val="black"/>
                </a:solidFill>
                <a:latin typeface="맑은 고딕"/>
              </a:rPr>
              <a:t>평가</a:t>
            </a:r>
            <a:endParaRPr lang="en-US" altLang="ko-KR" sz="1400" dirty="0" smtClean="0">
              <a:solidFill>
                <a:prstClr val="black"/>
              </a:solidFill>
              <a:latin typeface="맑은 고딕"/>
            </a:endParaRPr>
          </a:p>
          <a:p>
            <a:pPr marL="342900" lvl="0" indent="-165100">
              <a:lnSpc>
                <a:spcPct val="150000"/>
              </a:lnSpc>
              <a:buFont typeface="Wingdings" panose="05000000000000000000" pitchFamily="2" charset="2"/>
              <a:buChar char="§"/>
            </a:pPr>
            <a:r>
              <a:rPr lang="en-US" altLang="ko-KR" sz="1400" dirty="0">
                <a:solidFill>
                  <a:prstClr val="black"/>
                </a:solidFill>
                <a:latin typeface="맑은 고딕"/>
              </a:rPr>
              <a:t>HBM</a:t>
            </a:r>
            <a:r>
              <a:rPr lang="ko-KR" altLang="en-US" sz="1400" dirty="0">
                <a:solidFill>
                  <a:prstClr val="black"/>
                </a:solidFill>
                <a:latin typeface="맑은 고딕"/>
              </a:rPr>
              <a:t>분류 수준은 </a:t>
            </a:r>
            <a:r>
              <a:rPr lang="en-US" altLang="ko-KR" sz="1400" dirty="0">
                <a:solidFill>
                  <a:prstClr val="black"/>
                </a:solidFill>
                <a:latin typeface="맑은 고딕"/>
              </a:rPr>
              <a:t>250 V ~ 8000 V</a:t>
            </a:r>
          </a:p>
          <a:p>
            <a:pPr lvl="0" eaLnBrk="0" fontAlgn="base" latinLnBrk="0" hangingPunct="0">
              <a:lnSpc>
                <a:spcPct val="150000"/>
              </a:lnSpc>
              <a:spcBef>
                <a:spcPct val="0"/>
              </a:spcBef>
              <a:spcAft>
                <a:spcPct val="0"/>
              </a:spcAft>
            </a:pPr>
            <a:endParaRPr kumimoji="1" lang="en-US" altLang="ko-KR" sz="1400" b="1" dirty="0" smtClean="0">
              <a:solidFill>
                <a:srgbClr val="EB7000"/>
              </a:solidFill>
              <a:latin typeface="+mn-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n-ea"/>
              <a:cs typeface="굴림" pitchFamily="50" charset="-127"/>
            </a:endParaRPr>
          </a:p>
        </p:txBody>
      </p:sp>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12752"/>
            <a:ext cx="2328562" cy="2520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885" y="3238847"/>
            <a:ext cx="341947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5211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31</a:t>
            </a:fld>
            <a:endParaRPr lang="ko-KR" altLang="en-US" sz="1050" dirty="0">
              <a:solidFill>
                <a:prstClr val="black">
                  <a:tint val="75000"/>
                </a:prstClr>
              </a:solidFill>
            </a:endParaRPr>
          </a:p>
        </p:txBody>
      </p:sp>
      <p:sp>
        <p:nvSpPr>
          <p:cNvPr id="7" name="TextBox 6"/>
          <p:cNvSpPr txBox="1"/>
          <p:nvPr/>
        </p:nvSpPr>
        <p:spPr>
          <a:xfrm>
            <a:off x="395536" y="548680"/>
            <a:ext cx="8136904" cy="1107996"/>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4.3.6.1. HBM </a:t>
            </a:r>
            <a:r>
              <a:rPr lang="ko-KR" altLang="en-US" sz="1600" b="1" dirty="0" smtClean="0">
                <a:solidFill>
                  <a:schemeClr val="accent2"/>
                </a:solidFill>
                <a:latin typeface="+mn-ea"/>
              </a:rPr>
              <a:t>파형</a:t>
            </a:r>
            <a:endParaRPr lang="en-US" altLang="ko-KR" sz="1600" b="1" dirty="0" smtClean="0">
              <a:solidFill>
                <a:schemeClr val="accent2"/>
              </a:solidFill>
              <a:latin typeface="+mn-ea"/>
            </a:endParaRPr>
          </a:p>
          <a:p>
            <a:pPr lvl="0" eaLnBrk="0" fontAlgn="base" latinLnBrk="0" hangingPunct="0">
              <a:lnSpc>
                <a:spcPct val="150000"/>
              </a:lnSpc>
              <a:spcBef>
                <a:spcPct val="0"/>
              </a:spcBef>
              <a:spcAft>
                <a:spcPct val="0"/>
              </a:spcAft>
            </a:pPr>
            <a:endParaRPr kumimoji="1" lang="en-US" altLang="ko-KR" sz="1400" b="1" dirty="0" smtClean="0">
              <a:solidFill>
                <a:srgbClr val="EB7000"/>
              </a:solidFill>
              <a:latin typeface="+mn-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n-ea"/>
              <a:cs typeface="굴림" pitchFamily="50" charset="-127"/>
            </a:endParaRPr>
          </a:p>
        </p:txBody>
      </p:sp>
      <p:sp>
        <p:nvSpPr>
          <p:cNvPr id="8"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245369"/>
            <a:ext cx="4896544" cy="247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49344" b="4357"/>
          <a:stretch/>
        </p:blipFill>
        <p:spPr bwMode="auto">
          <a:xfrm>
            <a:off x="1517738" y="3875360"/>
            <a:ext cx="6222614" cy="2505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직사각형 1"/>
          <p:cNvSpPr/>
          <p:nvPr/>
        </p:nvSpPr>
        <p:spPr>
          <a:xfrm>
            <a:off x="1640880" y="5470624"/>
            <a:ext cx="604867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4055430" y="3849960"/>
            <a:ext cx="1245158" cy="2505968"/>
          </a:xfrm>
          <a:prstGeom prst="rect">
            <a:avLst/>
          </a:prstGeom>
          <a:noFill/>
          <a:ln w="38100">
            <a:solidFill>
              <a:srgbClr val="3F36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13842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32</a:t>
            </a:fld>
            <a:endParaRPr lang="ko-KR" altLang="en-US" sz="1050" dirty="0">
              <a:solidFill>
                <a:prstClr val="black">
                  <a:tint val="75000"/>
                </a:prstClr>
              </a:solidFill>
            </a:endParaRPr>
          </a:p>
        </p:txBody>
      </p:sp>
      <p:sp>
        <p:nvSpPr>
          <p:cNvPr id="7" name="TextBox 6"/>
          <p:cNvSpPr txBox="1"/>
          <p:nvPr/>
        </p:nvSpPr>
        <p:spPr>
          <a:xfrm>
            <a:off x="395536" y="548680"/>
            <a:ext cx="8568952" cy="2077492"/>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4.3.6.2. CDM (Charged Device Model)</a:t>
            </a:r>
          </a:p>
          <a:p>
            <a:pPr marL="342900" indent="-161925">
              <a:lnSpc>
                <a:spcPct val="150000"/>
              </a:lnSpc>
              <a:buFont typeface="Wingdings" panose="05000000000000000000" pitchFamily="2" charset="2"/>
              <a:buChar char="§"/>
            </a:pPr>
            <a:r>
              <a:rPr lang="en-US" altLang="ko-KR" sz="1400" dirty="0" smtClean="0">
                <a:latin typeface="+mn-ea"/>
              </a:rPr>
              <a:t>Device</a:t>
            </a:r>
            <a:r>
              <a:rPr lang="ko-KR" altLang="en-US" sz="1400" dirty="0" smtClean="0">
                <a:latin typeface="+mn-ea"/>
              </a:rPr>
              <a:t>에 충전된 전하가 방전하면서 생길 수 있는 </a:t>
            </a:r>
            <a:r>
              <a:rPr lang="en-US" altLang="ko-KR" sz="1400" dirty="0" smtClean="0">
                <a:latin typeface="+mn-ea"/>
              </a:rPr>
              <a:t>ESD </a:t>
            </a:r>
            <a:r>
              <a:rPr lang="ko-KR" altLang="en-US" sz="1400" dirty="0" smtClean="0">
                <a:latin typeface="+mn-ea"/>
              </a:rPr>
              <a:t>현상을 </a:t>
            </a:r>
            <a:r>
              <a:rPr lang="en-US" altLang="ko-KR" sz="1400" dirty="0" smtClean="0">
                <a:latin typeface="+mn-ea"/>
              </a:rPr>
              <a:t>modeling.</a:t>
            </a:r>
          </a:p>
          <a:p>
            <a:pPr marL="342900" indent="-161925">
              <a:lnSpc>
                <a:spcPct val="150000"/>
              </a:lnSpc>
              <a:buFont typeface="Wingdings" panose="05000000000000000000" pitchFamily="2" charset="2"/>
              <a:buChar char="§"/>
            </a:pPr>
            <a:r>
              <a:rPr lang="en-US" altLang="ko-KR" sz="1400" dirty="0" smtClean="0">
                <a:latin typeface="+mn-ea"/>
              </a:rPr>
              <a:t>Filed </a:t>
            </a:r>
            <a:r>
              <a:rPr lang="ko-KR" altLang="en-US" sz="1400" dirty="0" smtClean="0">
                <a:latin typeface="+mn-ea"/>
              </a:rPr>
              <a:t>불량과 가장 밀</a:t>
            </a:r>
            <a:r>
              <a:rPr lang="ko-KR" altLang="en-US" sz="1400" dirty="0">
                <a:latin typeface="+mn-ea"/>
              </a:rPr>
              <a:t>접</a:t>
            </a:r>
            <a:r>
              <a:rPr lang="ko-KR" altLang="en-US" sz="1400" dirty="0" smtClean="0">
                <a:latin typeface="+mn-ea"/>
              </a:rPr>
              <a:t>한 메커니즘으로 여겨짐</a:t>
            </a:r>
            <a:r>
              <a:rPr lang="en-US" altLang="ko-KR" sz="1400" dirty="0" smtClean="0">
                <a:latin typeface="+mn-ea"/>
              </a:rPr>
              <a:t>.</a:t>
            </a:r>
          </a:p>
          <a:p>
            <a:pPr marL="342900" indent="-161925">
              <a:lnSpc>
                <a:spcPct val="150000"/>
              </a:lnSpc>
              <a:buFont typeface="Wingdings" panose="05000000000000000000" pitchFamily="2" charset="2"/>
              <a:buChar char="§"/>
            </a:pPr>
            <a:r>
              <a:rPr lang="ko-KR" altLang="en-US" sz="1400" dirty="0" smtClean="0">
                <a:latin typeface="+mn-ea"/>
              </a:rPr>
              <a:t>방전을 제한하는 경로에 전류 제한 저항이 없기 때문에 </a:t>
            </a:r>
            <a:r>
              <a:rPr lang="en-US" altLang="ko-KR" sz="1400" dirty="0" smtClean="0">
                <a:latin typeface="+mn-ea"/>
              </a:rPr>
              <a:t>HBM </a:t>
            </a:r>
            <a:r>
              <a:rPr lang="ko-KR" altLang="en-US" sz="1400" dirty="0" smtClean="0">
                <a:latin typeface="+mn-ea"/>
              </a:rPr>
              <a:t>전류보다 높음</a:t>
            </a:r>
            <a:r>
              <a:rPr lang="en-US" altLang="ko-KR" sz="1400" dirty="0" smtClean="0">
                <a:latin typeface="+mn-ea"/>
              </a:rPr>
              <a:t>.</a:t>
            </a:r>
          </a:p>
          <a:p>
            <a:pPr marL="342900" indent="-161925">
              <a:lnSpc>
                <a:spcPct val="150000"/>
              </a:lnSpc>
              <a:buFont typeface="Wingdings" panose="05000000000000000000" pitchFamily="2" charset="2"/>
              <a:buChar char="§"/>
            </a:pPr>
            <a:r>
              <a:rPr lang="en-US" altLang="ko-KR" sz="1400" dirty="0" smtClean="0">
                <a:solidFill>
                  <a:prstClr val="black"/>
                </a:solidFill>
                <a:latin typeface="맑은 고딕"/>
              </a:rPr>
              <a:t>CDM </a:t>
            </a:r>
            <a:r>
              <a:rPr lang="ko-KR" altLang="en-US" sz="1400" dirty="0" smtClean="0">
                <a:solidFill>
                  <a:prstClr val="black"/>
                </a:solidFill>
                <a:latin typeface="맑은 고딕"/>
              </a:rPr>
              <a:t>분류 </a:t>
            </a:r>
            <a:r>
              <a:rPr lang="ko-KR" altLang="en-US" sz="1400" dirty="0">
                <a:solidFill>
                  <a:prstClr val="black"/>
                </a:solidFill>
                <a:latin typeface="맑은 고딕"/>
              </a:rPr>
              <a:t>수준은 </a:t>
            </a:r>
            <a:r>
              <a:rPr lang="en-US" altLang="ko-KR" sz="1400" dirty="0" smtClean="0">
                <a:solidFill>
                  <a:prstClr val="black"/>
                </a:solidFill>
                <a:latin typeface="맑은 고딕"/>
              </a:rPr>
              <a:t>200 </a:t>
            </a:r>
            <a:r>
              <a:rPr lang="en-US" altLang="ko-KR" sz="1400" dirty="0">
                <a:solidFill>
                  <a:prstClr val="black"/>
                </a:solidFill>
                <a:latin typeface="맑은 고딕"/>
              </a:rPr>
              <a:t>V ~ </a:t>
            </a:r>
            <a:r>
              <a:rPr lang="en-US" altLang="ko-KR" sz="1400" dirty="0" smtClean="0">
                <a:solidFill>
                  <a:prstClr val="black"/>
                </a:solidFill>
                <a:latin typeface="맑은 고딕"/>
              </a:rPr>
              <a:t>1000 </a:t>
            </a:r>
            <a:r>
              <a:rPr lang="en-US" altLang="ko-KR" sz="1400" dirty="0">
                <a:solidFill>
                  <a:prstClr val="black"/>
                </a:solidFill>
                <a:latin typeface="맑은 고딕"/>
              </a:rPr>
              <a:t>V</a:t>
            </a:r>
            <a:endParaRPr kumimoji="1" lang="en-US" altLang="ko-KR" sz="1400" b="1" dirty="0" smtClean="0">
              <a:solidFill>
                <a:srgbClr val="EB7000"/>
              </a:solidFill>
              <a:latin typeface="+mn-ea"/>
              <a:cs typeface="굴림" pitchFamily="50" charset="-127"/>
            </a:endParaRPr>
          </a:p>
          <a:p>
            <a:pPr lvl="0" eaLnBrk="0" fontAlgn="base" latinLnBrk="0" hangingPunct="0">
              <a:lnSpc>
                <a:spcPct val="150000"/>
              </a:lnSpc>
              <a:spcBef>
                <a:spcPct val="0"/>
              </a:spcBef>
              <a:spcAft>
                <a:spcPct val="0"/>
              </a:spcAft>
            </a:pPr>
            <a:endParaRPr kumimoji="1" lang="ko-KR" altLang="ko-KR" sz="1400" b="1" dirty="0">
              <a:solidFill>
                <a:srgbClr val="EB7000"/>
              </a:solidFill>
              <a:latin typeface="+mn-ea"/>
              <a:cs typeface="굴림" pitchFamily="50" charset="-127"/>
            </a:endParaRPr>
          </a:p>
        </p:txBody>
      </p:sp>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12976"/>
            <a:ext cx="3186120" cy="273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3645024"/>
            <a:ext cx="4896544"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13842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33</a:t>
            </a:fld>
            <a:endParaRPr lang="ko-KR" altLang="en-US" sz="1050" dirty="0">
              <a:solidFill>
                <a:prstClr val="black">
                  <a:tint val="75000"/>
                </a:prstClr>
              </a:solidFill>
            </a:endParaRPr>
          </a:p>
        </p:txBody>
      </p:sp>
      <p:sp>
        <p:nvSpPr>
          <p:cNvPr id="7" name="TextBox 6"/>
          <p:cNvSpPr txBox="1"/>
          <p:nvPr/>
        </p:nvSpPr>
        <p:spPr>
          <a:xfrm>
            <a:off x="395536" y="548680"/>
            <a:ext cx="8568952" cy="414024"/>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4.3.6.2. CDM </a:t>
            </a:r>
            <a:r>
              <a:rPr lang="ko-KR" altLang="en-US" sz="1600" b="1" dirty="0" smtClean="0">
                <a:solidFill>
                  <a:schemeClr val="accent2"/>
                </a:solidFill>
                <a:latin typeface="+mn-ea"/>
              </a:rPr>
              <a:t>파형</a:t>
            </a:r>
            <a:endParaRPr lang="en-US" altLang="ko-KR" sz="1600" b="1" dirty="0" smtClean="0">
              <a:solidFill>
                <a:schemeClr val="accent2"/>
              </a:solidFill>
              <a:latin typeface="+mn-ea"/>
            </a:endParaRPr>
          </a:p>
        </p:txBody>
      </p:sp>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9" name="Picture 2" descr="Powerelectronics Com Sites Powerelectronics com Files Uploads 2014 08 Fernelius Table"/>
          <p:cNvPicPr>
            <a:picLocks noChangeAspect="1" noChangeArrowheads="1"/>
          </p:cNvPicPr>
          <p:nvPr/>
        </p:nvPicPr>
        <p:blipFill rotWithShape="1">
          <a:blip r:embed="rId3">
            <a:extLst>
              <a:ext uri="{28A0092B-C50C-407E-A947-70E740481C1C}">
                <a14:useLocalDpi xmlns:a14="http://schemas.microsoft.com/office/drawing/2010/main" val="0"/>
              </a:ext>
            </a:extLst>
          </a:blip>
          <a:srcRect t="16430" r="34107"/>
          <a:stretch/>
        </p:blipFill>
        <p:spPr bwMode="auto">
          <a:xfrm>
            <a:off x="1979712" y="3843636"/>
            <a:ext cx="5112568" cy="239367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694"/>
          <a:stretch/>
        </p:blipFill>
        <p:spPr bwMode="auto">
          <a:xfrm>
            <a:off x="1979712" y="1153666"/>
            <a:ext cx="5112568"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직사각형 1"/>
          <p:cNvSpPr/>
          <p:nvPr/>
        </p:nvSpPr>
        <p:spPr>
          <a:xfrm>
            <a:off x="1979712" y="4509120"/>
            <a:ext cx="5256584"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062389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34</a:t>
            </a:fld>
            <a:endParaRPr lang="ko-KR" altLang="en-US" sz="1050" dirty="0">
              <a:solidFill>
                <a:prstClr val="black">
                  <a:tint val="75000"/>
                </a:prstClr>
              </a:solidFill>
            </a:endParaRPr>
          </a:p>
        </p:txBody>
      </p:sp>
      <p:sp>
        <p:nvSpPr>
          <p:cNvPr id="7" name="TextBox 6"/>
          <p:cNvSpPr txBox="1"/>
          <p:nvPr/>
        </p:nvSpPr>
        <p:spPr>
          <a:xfrm>
            <a:off x="395536" y="548680"/>
            <a:ext cx="8568952" cy="2400657"/>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4.3.6.3. MM (Machine Model)</a:t>
            </a:r>
          </a:p>
          <a:p>
            <a:pPr marL="342900" indent="-161925">
              <a:lnSpc>
                <a:spcPct val="150000"/>
              </a:lnSpc>
              <a:buFont typeface="Wingdings" panose="05000000000000000000" pitchFamily="2" charset="2"/>
              <a:buChar char="§"/>
            </a:pPr>
            <a:r>
              <a:rPr lang="ko-KR" altLang="en-US" sz="1400" dirty="0">
                <a:latin typeface="+mn-ea"/>
              </a:rPr>
              <a:t>반도체 제조 공정 중에</a:t>
            </a:r>
            <a:r>
              <a:rPr lang="en-US" altLang="ko-KR" sz="1400" dirty="0">
                <a:latin typeface="+mn-ea"/>
              </a:rPr>
              <a:t>, </a:t>
            </a:r>
            <a:r>
              <a:rPr lang="ko-KR" altLang="en-US" sz="1400" dirty="0">
                <a:latin typeface="+mn-ea"/>
              </a:rPr>
              <a:t>장비나 기타 금속에 마찰하면서 전하를 충전 했다가 다시 타 물체와 접촉하면서 이루어지는 </a:t>
            </a:r>
            <a:r>
              <a:rPr lang="en-US" altLang="ko-KR" sz="1400" dirty="0">
                <a:latin typeface="+mn-ea"/>
              </a:rPr>
              <a:t>ESD </a:t>
            </a:r>
            <a:r>
              <a:rPr lang="ko-KR" altLang="en-US" sz="1400" dirty="0">
                <a:latin typeface="+mn-ea"/>
              </a:rPr>
              <a:t>현상을 모사한 </a:t>
            </a:r>
            <a:r>
              <a:rPr lang="ko-KR" altLang="en-US" sz="1400" dirty="0" smtClean="0">
                <a:latin typeface="+mn-ea"/>
              </a:rPr>
              <a:t>것</a:t>
            </a:r>
            <a:endParaRPr lang="en-US" altLang="ko-KR" sz="1400" dirty="0" smtClean="0">
              <a:latin typeface="+mn-ea"/>
            </a:endParaRPr>
          </a:p>
          <a:p>
            <a:pPr marL="342900" indent="-161925">
              <a:lnSpc>
                <a:spcPct val="150000"/>
              </a:lnSpc>
              <a:buFont typeface="Wingdings" panose="05000000000000000000" pitchFamily="2" charset="2"/>
              <a:buChar char="§"/>
            </a:pPr>
            <a:r>
              <a:rPr lang="en-US" altLang="ko-KR" sz="1400" dirty="0">
                <a:solidFill>
                  <a:prstClr val="black"/>
                </a:solidFill>
                <a:latin typeface="맑은 고딕"/>
              </a:rPr>
              <a:t>MM</a:t>
            </a:r>
            <a:r>
              <a:rPr lang="ko-KR" altLang="en-US" sz="1400" dirty="0">
                <a:solidFill>
                  <a:prstClr val="black"/>
                </a:solidFill>
                <a:latin typeface="맑은 고딕"/>
              </a:rPr>
              <a:t>분류 수준은 </a:t>
            </a:r>
            <a:r>
              <a:rPr lang="en-US" altLang="ko-KR" sz="1400" dirty="0">
                <a:solidFill>
                  <a:prstClr val="black"/>
                </a:solidFill>
                <a:latin typeface="맑은 고딕"/>
              </a:rPr>
              <a:t>50 V ~ 400 V</a:t>
            </a:r>
          </a:p>
          <a:p>
            <a:pPr marL="342900" indent="-161925">
              <a:lnSpc>
                <a:spcPct val="150000"/>
              </a:lnSpc>
              <a:buFont typeface="Wingdings" panose="05000000000000000000" pitchFamily="2" charset="2"/>
              <a:buChar char="§"/>
            </a:pPr>
            <a:r>
              <a:rPr lang="ko-KR" altLang="en-US" sz="1400" dirty="0" smtClean="0">
                <a:solidFill>
                  <a:prstClr val="black"/>
                </a:solidFill>
                <a:latin typeface="맑은 고딕"/>
              </a:rPr>
              <a:t>일본에서 가장 </a:t>
            </a:r>
            <a:r>
              <a:rPr lang="en-US" altLang="ko-KR" sz="1400" dirty="0" smtClean="0">
                <a:solidFill>
                  <a:prstClr val="black"/>
                </a:solidFill>
                <a:latin typeface="맑은 고딕"/>
              </a:rPr>
              <a:t>worst case</a:t>
            </a:r>
            <a:r>
              <a:rPr lang="ko-KR" altLang="en-US" sz="1400" dirty="0" smtClean="0">
                <a:solidFill>
                  <a:prstClr val="black"/>
                </a:solidFill>
                <a:latin typeface="맑은 고딕"/>
              </a:rPr>
              <a:t>의 </a:t>
            </a:r>
            <a:r>
              <a:rPr lang="en-US" altLang="ko-KR" sz="1400" dirty="0" smtClean="0">
                <a:solidFill>
                  <a:prstClr val="black"/>
                </a:solidFill>
                <a:latin typeface="맑은 고딕"/>
              </a:rPr>
              <a:t>HBM model</a:t>
            </a:r>
            <a:r>
              <a:rPr lang="ko-KR" altLang="en-US" sz="1400" dirty="0" smtClean="0">
                <a:solidFill>
                  <a:prstClr val="black"/>
                </a:solidFill>
                <a:latin typeface="맑은 고딕"/>
              </a:rPr>
              <a:t>로 시작됨</a:t>
            </a:r>
            <a:r>
              <a:rPr lang="en-US" altLang="ko-KR" sz="1400" dirty="0" smtClean="0">
                <a:solidFill>
                  <a:prstClr val="black"/>
                </a:solidFill>
                <a:latin typeface="맑은 고딕"/>
              </a:rPr>
              <a:t>.</a:t>
            </a:r>
          </a:p>
          <a:p>
            <a:pPr marL="342900" indent="-161925">
              <a:lnSpc>
                <a:spcPct val="150000"/>
              </a:lnSpc>
              <a:buFont typeface="Wingdings" panose="05000000000000000000" pitchFamily="2" charset="2"/>
              <a:buChar char="§"/>
            </a:pPr>
            <a:r>
              <a:rPr kumimoji="1" lang="en-US" altLang="ko-KR" sz="1400" b="1" dirty="0" smtClean="0">
                <a:solidFill>
                  <a:srgbClr val="EB7000"/>
                </a:solidFill>
                <a:latin typeface="+mn-ea"/>
                <a:cs typeface="굴림" pitchFamily="50" charset="-127"/>
              </a:rPr>
              <a:t>MM</a:t>
            </a:r>
            <a:r>
              <a:rPr kumimoji="1" lang="ko-KR" altLang="en-US" sz="1400" b="1" dirty="0" smtClean="0">
                <a:solidFill>
                  <a:srgbClr val="EB7000"/>
                </a:solidFill>
                <a:latin typeface="+mn-ea"/>
                <a:cs typeface="굴림" pitchFamily="50" charset="-127"/>
              </a:rPr>
              <a:t>은 현재 </a:t>
            </a:r>
            <a:r>
              <a:rPr kumimoji="1" lang="en-US" altLang="ko-KR" sz="1400" b="1" dirty="0" smtClean="0">
                <a:solidFill>
                  <a:srgbClr val="EB7000"/>
                </a:solidFill>
                <a:latin typeface="+mn-ea"/>
                <a:cs typeface="굴림" pitchFamily="50" charset="-127"/>
              </a:rPr>
              <a:t>ESD </a:t>
            </a:r>
            <a:r>
              <a:rPr kumimoji="1" lang="ko-KR" altLang="en-US" sz="1400" b="1" dirty="0" smtClean="0">
                <a:solidFill>
                  <a:srgbClr val="EB7000"/>
                </a:solidFill>
                <a:latin typeface="+mn-ea"/>
                <a:cs typeface="굴림" pitchFamily="50" charset="-127"/>
              </a:rPr>
              <a:t>표준 </a:t>
            </a:r>
            <a:r>
              <a:rPr kumimoji="1" lang="en-US" altLang="ko-KR" sz="1400" b="1" dirty="0" smtClean="0">
                <a:solidFill>
                  <a:srgbClr val="EB7000"/>
                </a:solidFill>
                <a:latin typeface="+mn-ea"/>
                <a:cs typeface="굴림" pitchFamily="50" charset="-127"/>
              </a:rPr>
              <a:t>model </a:t>
            </a:r>
            <a:r>
              <a:rPr kumimoji="1" lang="ko-KR" altLang="en-US" sz="1400" b="1" dirty="0" smtClean="0">
                <a:solidFill>
                  <a:srgbClr val="EB7000"/>
                </a:solidFill>
                <a:latin typeface="+mn-ea"/>
                <a:cs typeface="굴림" pitchFamily="50" charset="-127"/>
              </a:rPr>
              <a:t>에서 사라짐</a:t>
            </a:r>
            <a:r>
              <a:rPr kumimoji="1" lang="en-US" altLang="ko-KR" sz="1400" b="1" dirty="0" smtClean="0">
                <a:solidFill>
                  <a:srgbClr val="EB7000"/>
                </a:solidFill>
                <a:latin typeface="+mn-ea"/>
                <a:cs typeface="굴림" pitchFamily="50" charset="-127"/>
              </a:rPr>
              <a:t>.</a:t>
            </a:r>
          </a:p>
          <a:p>
            <a:pPr lvl="0" eaLnBrk="0" fontAlgn="base" latinLnBrk="0" hangingPunct="0">
              <a:lnSpc>
                <a:spcPct val="150000"/>
              </a:lnSpc>
              <a:spcBef>
                <a:spcPct val="0"/>
              </a:spcBef>
              <a:spcAft>
                <a:spcPct val="0"/>
              </a:spcAft>
            </a:pPr>
            <a:endParaRPr kumimoji="1" lang="ko-KR" altLang="ko-KR" sz="1400" b="1" dirty="0">
              <a:solidFill>
                <a:srgbClr val="EB7000"/>
              </a:solidFill>
              <a:latin typeface="+mn-ea"/>
              <a:cs typeface="굴림" pitchFamily="50" charset="-127"/>
            </a:endParaRPr>
          </a:p>
        </p:txBody>
      </p:sp>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7115"/>
          <a:stretch/>
        </p:blipFill>
        <p:spPr bwMode="auto">
          <a:xfrm>
            <a:off x="3713832" y="3202778"/>
            <a:ext cx="5250656" cy="2818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51283"/>
          <a:stretch/>
        </p:blipFill>
        <p:spPr bwMode="auto">
          <a:xfrm>
            <a:off x="19968" y="2996952"/>
            <a:ext cx="3693864"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008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35</a:t>
            </a:fld>
            <a:endParaRPr lang="ko-KR" altLang="en-US" sz="1050" dirty="0">
              <a:solidFill>
                <a:prstClr val="black">
                  <a:tint val="75000"/>
                </a:prstClr>
              </a:solidFill>
            </a:endParaRPr>
          </a:p>
        </p:txBody>
      </p:sp>
      <p:sp>
        <p:nvSpPr>
          <p:cNvPr id="7" name="TextBox 6"/>
          <p:cNvSpPr txBox="1"/>
          <p:nvPr/>
        </p:nvSpPr>
        <p:spPr>
          <a:xfrm>
            <a:off x="395536" y="548680"/>
            <a:ext cx="8568952" cy="5678478"/>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4.3.7. ESD Model </a:t>
            </a:r>
            <a:r>
              <a:rPr lang="ko-KR" altLang="en-US" sz="1600" b="1" dirty="0" smtClean="0">
                <a:solidFill>
                  <a:schemeClr val="accent2"/>
                </a:solidFill>
                <a:latin typeface="+mn-ea"/>
              </a:rPr>
              <a:t>파형 비교</a:t>
            </a:r>
            <a:endParaRPr lang="en-US" altLang="ko-KR" sz="1600" b="1" dirty="0" smtClean="0">
              <a:solidFill>
                <a:schemeClr val="accent2"/>
              </a:solidFill>
              <a:latin typeface="+mn-ea"/>
            </a:endParaRPr>
          </a:p>
          <a:p>
            <a:pPr>
              <a:lnSpc>
                <a:spcPct val="150000"/>
              </a:lnSpc>
            </a:pPr>
            <a:endParaRPr lang="en-US" altLang="ko-KR" sz="1400" dirty="0" smtClean="0">
              <a:solidFill>
                <a:prstClr val="black"/>
              </a:solidFill>
              <a:latin typeface="맑은 고딕"/>
            </a:endParaRPr>
          </a:p>
          <a:p>
            <a:pPr>
              <a:lnSpc>
                <a:spcPct val="150000"/>
              </a:lnSpc>
            </a:pPr>
            <a:endParaRPr lang="en-US" altLang="ko-KR" sz="1400" dirty="0">
              <a:solidFill>
                <a:prstClr val="black"/>
              </a:solidFill>
              <a:latin typeface="맑은 고딕"/>
            </a:endParaRPr>
          </a:p>
          <a:p>
            <a:pPr>
              <a:lnSpc>
                <a:spcPct val="150000"/>
              </a:lnSpc>
            </a:pPr>
            <a:endParaRPr lang="en-US" altLang="ko-KR" sz="1400" dirty="0" smtClean="0">
              <a:solidFill>
                <a:prstClr val="black"/>
              </a:solidFill>
              <a:latin typeface="맑은 고딕"/>
            </a:endParaRPr>
          </a:p>
          <a:p>
            <a:pPr>
              <a:lnSpc>
                <a:spcPct val="150000"/>
              </a:lnSpc>
            </a:pPr>
            <a:endParaRPr lang="en-US" altLang="ko-KR" sz="1400" dirty="0">
              <a:solidFill>
                <a:prstClr val="black"/>
              </a:solidFill>
              <a:latin typeface="맑은 고딕"/>
            </a:endParaRPr>
          </a:p>
          <a:p>
            <a:pPr>
              <a:lnSpc>
                <a:spcPct val="150000"/>
              </a:lnSpc>
            </a:pPr>
            <a:endParaRPr lang="en-US" altLang="ko-KR" sz="1400" dirty="0" smtClean="0">
              <a:solidFill>
                <a:prstClr val="black"/>
              </a:solidFill>
              <a:latin typeface="맑은 고딕"/>
            </a:endParaRPr>
          </a:p>
          <a:p>
            <a:pPr>
              <a:lnSpc>
                <a:spcPct val="150000"/>
              </a:lnSpc>
            </a:pPr>
            <a:endParaRPr lang="en-US" altLang="ko-KR" sz="1400" dirty="0">
              <a:solidFill>
                <a:prstClr val="black"/>
              </a:solidFill>
              <a:latin typeface="맑은 고딕"/>
            </a:endParaRPr>
          </a:p>
          <a:p>
            <a:pPr>
              <a:lnSpc>
                <a:spcPct val="150000"/>
              </a:lnSpc>
            </a:pPr>
            <a:endParaRPr lang="en-US" altLang="ko-KR" sz="1400" dirty="0" smtClean="0">
              <a:solidFill>
                <a:prstClr val="black"/>
              </a:solidFill>
              <a:latin typeface="맑은 고딕"/>
            </a:endParaRPr>
          </a:p>
          <a:p>
            <a:pPr>
              <a:lnSpc>
                <a:spcPct val="150000"/>
              </a:lnSpc>
            </a:pPr>
            <a:endParaRPr lang="en-US" altLang="ko-KR" sz="1400" dirty="0">
              <a:solidFill>
                <a:prstClr val="black"/>
              </a:solidFill>
              <a:latin typeface="맑은 고딕"/>
            </a:endParaRPr>
          </a:p>
          <a:p>
            <a:pPr>
              <a:lnSpc>
                <a:spcPct val="150000"/>
              </a:lnSpc>
            </a:pPr>
            <a:endParaRPr lang="en-US" altLang="ko-KR" sz="1400" dirty="0" smtClean="0">
              <a:solidFill>
                <a:prstClr val="black"/>
              </a:solidFill>
              <a:latin typeface="맑은 고딕"/>
            </a:endParaRPr>
          </a:p>
          <a:p>
            <a:pPr>
              <a:lnSpc>
                <a:spcPct val="150000"/>
              </a:lnSpc>
            </a:pPr>
            <a:endParaRPr lang="en-US" altLang="ko-KR" sz="1400" dirty="0">
              <a:solidFill>
                <a:prstClr val="black"/>
              </a:solidFill>
              <a:latin typeface="맑은 고딕"/>
            </a:endParaRPr>
          </a:p>
          <a:p>
            <a:pPr marL="285750" indent="-196850">
              <a:lnSpc>
                <a:spcPct val="150000"/>
              </a:lnSpc>
              <a:buFont typeface="Wingdings" panose="05000000000000000000" pitchFamily="2" charset="2"/>
              <a:buChar char="§"/>
            </a:pPr>
            <a:endParaRPr lang="en-US" altLang="ko-KR" sz="1400" dirty="0" smtClean="0">
              <a:solidFill>
                <a:prstClr val="black"/>
              </a:solidFill>
              <a:latin typeface="맑은 고딕"/>
            </a:endParaRPr>
          </a:p>
          <a:p>
            <a:pPr marL="285750" indent="-196850">
              <a:lnSpc>
                <a:spcPct val="150000"/>
              </a:lnSpc>
              <a:buFont typeface="Wingdings" panose="05000000000000000000" pitchFamily="2" charset="2"/>
              <a:buChar char="§"/>
            </a:pPr>
            <a:endParaRPr lang="en-US" altLang="ko-KR" sz="1400" dirty="0">
              <a:solidFill>
                <a:prstClr val="black"/>
              </a:solidFill>
              <a:latin typeface="맑은 고딕"/>
            </a:endParaRPr>
          </a:p>
          <a:p>
            <a:pPr marL="285750" indent="-196850">
              <a:lnSpc>
                <a:spcPct val="150000"/>
              </a:lnSpc>
              <a:buFont typeface="Wingdings" panose="05000000000000000000" pitchFamily="2" charset="2"/>
              <a:buChar char="§"/>
            </a:pPr>
            <a:endParaRPr lang="en-US" altLang="ko-KR" sz="1400" dirty="0" smtClean="0">
              <a:solidFill>
                <a:prstClr val="black"/>
              </a:solidFill>
              <a:latin typeface="맑은 고딕"/>
            </a:endParaRPr>
          </a:p>
          <a:p>
            <a:pPr marL="88900">
              <a:lnSpc>
                <a:spcPct val="150000"/>
              </a:lnSpc>
            </a:pPr>
            <a:endParaRPr lang="en-US" altLang="ko-KR" sz="1400" dirty="0" smtClean="0">
              <a:solidFill>
                <a:prstClr val="black"/>
              </a:solidFill>
              <a:latin typeface="맑은 고딕"/>
            </a:endParaRPr>
          </a:p>
          <a:p>
            <a:pPr marL="285750" indent="-196850">
              <a:lnSpc>
                <a:spcPct val="150000"/>
              </a:lnSpc>
              <a:buFont typeface="Wingdings" panose="05000000000000000000" pitchFamily="2" charset="2"/>
              <a:buChar char="§"/>
            </a:pPr>
            <a:endParaRPr lang="en-US" altLang="ko-KR" sz="1600" b="1" dirty="0" smtClean="0">
              <a:solidFill>
                <a:schemeClr val="accent2"/>
              </a:solidFill>
              <a:latin typeface="+mn-ea"/>
            </a:endParaRPr>
          </a:p>
          <a:p>
            <a:pPr>
              <a:lnSpc>
                <a:spcPct val="150000"/>
              </a:lnSpc>
            </a:pPr>
            <a:endParaRPr kumimoji="1" lang="ko-KR" altLang="ko-KR" sz="1400" b="1" dirty="0">
              <a:solidFill>
                <a:srgbClr val="EB7000"/>
              </a:solidFill>
              <a:latin typeface="+mn-ea"/>
              <a:cs typeface="굴림" pitchFamily="50" charset="-127"/>
            </a:endParaRPr>
          </a:p>
        </p:txBody>
      </p:sp>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622" y="1179537"/>
            <a:ext cx="6970762"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9135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36</a:t>
            </a:fld>
            <a:endParaRPr lang="ko-KR" altLang="en-US" sz="1050" dirty="0">
              <a:solidFill>
                <a:prstClr val="black">
                  <a:tint val="75000"/>
                </a:prstClr>
              </a:solidFill>
            </a:endParaRPr>
          </a:p>
        </p:txBody>
      </p:sp>
      <p:sp>
        <p:nvSpPr>
          <p:cNvPr id="7" name="TextBox 6"/>
          <p:cNvSpPr txBox="1"/>
          <p:nvPr/>
        </p:nvSpPr>
        <p:spPr>
          <a:xfrm>
            <a:off x="395536" y="548680"/>
            <a:ext cx="8568952" cy="1754326"/>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4.3.8. </a:t>
            </a:r>
            <a:r>
              <a:rPr lang="ko-KR" altLang="en-US" sz="1600" b="1" dirty="0" smtClean="0">
                <a:solidFill>
                  <a:schemeClr val="accent2"/>
                </a:solidFill>
                <a:latin typeface="+mn-ea"/>
              </a:rPr>
              <a:t>결론</a:t>
            </a:r>
            <a:endParaRPr lang="en-US" altLang="ko-KR" sz="1600" b="1" dirty="0" smtClean="0">
              <a:solidFill>
                <a:schemeClr val="accent2"/>
              </a:solidFill>
              <a:latin typeface="+mn-ea"/>
            </a:endParaRPr>
          </a:p>
          <a:p>
            <a:pPr marL="342900" indent="-161925">
              <a:lnSpc>
                <a:spcPct val="150000"/>
              </a:lnSpc>
              <a:buFont typeface="Wingdings" panose="05000000000000000000" pitchFamily="2" charset="2"/>
              <a:buChar char="§"/>
            </a:pPr>
            <a:r>
              <a:rPr lang="en-US" altLang="ko-KR" sz="1400" dirty="0" smtClean="0">
                <a:solidFill>
                  <a:prstClr val="black"/>
                </a:solidFill>
                <a:latin typeface="맑은 고딕"/>
              </a:rPr>
              <a:t>HBM </a:t>
            </a:r>
            <a:r>
              <a:rPr lang="ko-KR" altLang="en-US" sz="1400" dirty="0" smtClean="0">
                <a:solidFill>
                  <a:prstClr val="black"/>
                </a:solidFill>
                <a:latin typeface="맑은 고딕"/>
              </a:rPr>
              <a:t>및 </a:t>
            </a:r>
            <a:r>
              <a:rPr lang="en-US" altLang="ko-KR" sz="1400" dirty="0" smtClean="0">
                <a:solidFill>
                  <a:prstClr val="black"/>
                </a:solidFill>
                <a:latin typeface="맑은 고딕"/>
              </a:rPr>
              <a:t>CDM TEST</a:t>
            </a:r>
            <a:r>
              <a:rPr lang="ko-KR" altLang="en-US" sz="1400" dirty="0" smtClean="0">
                <a:solidFill>
                  <a:prstClr val="black"/>
                </a:solidFill>
                <a:latin typeface="맑은 고딕"/>
              </a:rPr>
              <a:t>로 </a:t>
            </a:r>
            <a:r>
              <a:rPr lang="en-US" altLang="ko-KR" sz="1400" dirty="0" smtClean="0">
                <a:solidFill>
                  <a:prstClr val="black"/>
                </a:solidFill>
                <a:latin typeface="맑은 고딕"/>
              </a:rPr>
              <a:t>IC</a:t>
            </a:r>
            <a:r>
              <a:rPr lang="ko-KR" altLang="en-US" sz="1400" dirty="0" smtClean="0">
                <a:solidFill>
                  <a:prstClr val="black"/>
                </a:solidFill>
                <a:latin typeface="맑은 고딕"/>
              </a:rPr>
              <a:t>에서 필요한 모든 </a:t>
            </a:r>
            <a:r>
              <a:rPr lang="en-US" altLang="ko-KR" sz="1400" dirty="0" smtClean="0">
                <a:solidFill>
                  <a:prstClr val="black"/>
                </a:solidFill>
                <a:latin typeface="맑은 고딕"/>
              </a:rPr>
              <a:t>ESD TEST </a:t>
            </a:r>
            <a:r>
              <a:rPr lang="ko-KR" altLang="en-US" sz="1400" dirty="0" smtClean="0">
                <a:solidFill>
                  <a:prstClr val="black"/>
                </a:solidFill>
                <a:latin typeface="맑은 고딕"/>
              </a:rPr>
              <a:t>요구 사항을 제공함</a:t>
            </a:r>
            <a:r>
              <a:rPr lang="en-US" altLang="ko-KR" sz="1400" dirty="0" smtClean="0">
                <a:solidFill>
                  <a:prstClr val="black"/>
                </a:solidFill>
                <a:latin typeface="맑은 고딕"/>
              </a:rPr>
              <a:t>.</a:t>
            </a:r>
          </a:p>
          <a:p>
            <a:pPr marL="342900" indent="-161925">
              <a:lnSpc>
                <a:spcPct val="150000"/>
              </a:lnSpc>
              <a:buFont typeface="Wingdings" panose="05000000000000000000" pitchFamily="2" charset="2"/>
              <a:buChar char="§"/>
            </a:pPr>
            <a:r>
              <a:rPr lang="en-US" altLang="ko-KR" sz="1400" dirty="0" smtClean="0">
                <a:solidFill>
                  <a:prstClr val="black"/>
                </a:solidFill>
                <a:latin typeface="맑은 고딕"/>
              </a:rPr>
              <a:t>IC</a:t>
            </a:r>
            <a:r>
              <a:rPr lang="ko-KR" altLang="en-US" sz="1400" dirty="0" smtClean="0">
                <a:solidFill>
                  <a:prstClr val="black"/>
                </a:solidFill>
                <a:latin typeface="맑은 고딕"/>
              </a:rPr>
              <a:t>의 </a:t>
            </a:r>
            <a:r>
              <a:rPr lang="en-US" altLang="ko-KR" sz="1400" dirty="0" smtClean="0">
                <a:solidFill>
                  <a:prstClr val="black"/>
                </a:solidFill>
                <a:latin typeface="맑은 고딕"/>
              </a:rPr>
              <a:t>MM TEST</a:t>
            </a:r>
            <a:r>
              <a:rPr lang="ko-KR" altLang="en-US" sz="1400" dirty="0" smtClean="0">
                <a:solidFill>
                  <a:prstClr val="black"/>
                </a:solidFill>
                <a:latin typeface="맑은 고딕"/>
              </a:rPr>
              <a:t>는 </a:t>
            </a:r>
            <a:r>
              <a:rPr lang="en-US" altLang="ko-KR" sz="1400" dirty="0" smtClean="0">
                <a:solidFill>
                  <a:prstClr val="black"/>
                </a:solidFill>
                <a:latin typeface="맑은 고딕"/>
              </a:rPr>
              <a:t>HBM</a:t>
            </a:r>
            <a:r>
              <a:rPr lang="ko-KR" altLang="en-US" sz="1400" dirty="0" smtClean="0">
                <a:solidFill>
                  <a:prstClr val="black"/>
                </a:solidFill>
                <a:latin typeface="맑은 고딕"/>
              </a:rPr>
              <a:t>의 중복이며</a:t>
            </a:r>
            <a:r>
              <a:rPr lang="en-US" altLang="ko-KR" sz="1400" dirty="0" smtClean="0">
                <a:solidFill>
                  <a:prstClr val="black"/>
                </a:solidFill>
                <a:latin typeface="맑은 고딕"/>
              </a:rPr>
              <a:t>, filed</a:t>
            </a:r>
            <a:r>
              <a:rPr lang="ko-KR" altLang="en-US" sz="1400" dirty="0" smtClean="0">
                <a:solidFill>
                  <a:prstClr val="black"/>
                </a:solidFill>
                <a:latin typeface="맑은 고딕"/>
              </a:rPr>
              <a:t>에서 발생하는 </a:t>
            </a:r>
            <a:r>
              <a:rPr lang="en-US" altLang="ko-KR" sz="1400" dirty="0" smtClean="0">
                <a:solidFill>
                  <a:prstClr val="black"/>
                </a:solidFill>
                <a:latin typeface="맑은 고딕"/>
              </a:rPr>
              <a:t>ESD failure</a:t>
            </a:r>
            <a:r>
              <a:rPr lang="ko-KR" altLang="en-US" sz="1400" dirty="0" smtClean="0">
                <a:solidFill>
                  <a:prstClr val="black"/>
                </a:solidFill>
                <a:latin typeface="맑은 고딕"/>
              </a:rPr>
              <a:t>와 관련이 없음</a:t>
            </a:r>
            <a:r>
              <a:rPr lang="en-US" altLang="ko-KR" sz="1400" dirty="0" smtClean="0">
                <a:solidFill>
                  <a:prstClr val="black"/>
                </a:solidFill>
                <a:latin typeface="맑은 고딕"/>
              </a:rPr>
              <a:t>.</a:t>
            </a:r>
          </a:p>
          <a:p>
            <a:pPr marL="342900" indent="-161925">
              <a:lnSpc>
                <a:spcPct val="150000"/>
              </a:lnSpc>
              <a:buFont typeface="Wingdings" panose="05000000000000000000" pitchFamily="2" charset="2"/>
              <a:buChar char="§"/>
            </a:pPr>
            <a:r>
              <a:rPr lang="ko-KR" altLang="en-US" sz="1400" dirty="0" smtClean="0">
                <a:solidFill>
                  <a:prstClr val="black"/>
                </a:solidFill>
                <a:latin typeface="맑은 고딕"/>
              </a:rPr>
              <a:t>이미 전 세계로 출하된 수십억 개의 </a:t>
            </a:r>
            <a:r>
              <a:rPr lang="en-US" altLang="ko-KR" sz="1400" dirty="0" smtClean="0">
                <a:solidFill>
                  <a:prstClr val="black"/>
                </a:solidFill>
                <a:latin typeface="맑은 고딕"/>
              </a:rPr>
              <a:t>IC</a:t>
            </a:r>
            <a:r>
              <a:rPr lang="ko-KR" altLang="en-US" sz="1400" dirty="0" smtClean="0">
                <a:solidFill>
                  <a:prstClr val="black"/>
                </a:solidFill>
                <a:latin typeface="맑은 고딕"/>
              </a:rPr>
              <a:t>는 </a:t>
            </a:r>
            <a:r>
              <a:rPr lang="en-US" altLang="ko-KR" sz="1400" dirty="0" smtClean="0">
                <a:solidFill>
                  <a:prstClr val="black"/>
                </a:solidFill>
                <a:latin typeface="맑은 고딕"/>
              </a:rPr>
              <a:t>MM TEST </a:t>
            </a:r>
            <a:r>
              <a:rPr lang="ko-KR" altLang="en-US" sz="1400" dirty="0" smtClean="0">
                <a:solidFill>
                  <a:prstClr val="black"/>
                </a:solidFill>
                <a:latin typeface="맑은 고딕"/>
              </a:rPr>
              <a:t>없이 </a:t>
            </a:r>
            <a:r>
              <a:rPr lang="en-US" altLang="ko-KR" sz="1400" dirty="0" smtClean="0">
                <a:solidFill>
                  <a:prstClr val="black"/>
                </a:solidFill>
                <a:latin typeface="맑은 고딕"/>
              </a:rPr>
              <a:t>HBM </a:t>
            </a:r>
            <a:r>
              <a:rPr lang="ko-KR" altLang="en-US" sz="1400" dirty="0" smtClean="0">
                <a:solidFill>
                  <a:prstClr val="black"/>
                </a:solidFill>
                <a:latin typeface="맑은 고딕"/>
              </a:rPr>
              <a:t>및 </a:t>
            </a:r>
            <a:r>
              <a:rPr lang="en-US" altLang="ko-KR" sz="1400" dirty="0" smtClean="0">
                <a:solidFill>
                  <a:prstClr val="black"/>
                </a:solidFill>
                <a:latin typeface="맑은 고딕"/>
              </a:rPr>
              <a:t>CDM TEST</a:t>
            </a:r>
            <a:r>
              <a:rPr lang="ko-KR" altLang="en-US" sz="1400" dirty="0" smtClean="0">
                <a:solidFill>
                  <a:prstClr val="black"/>
                </a:solidFill>
                <a:latin typeface="맑은 고딕"/>
              </a:rPr>
              <a:t>로</a:t>
            </a:r>
            <a:r>
              <a:rPr lang="ko-KR" altLang="en-US" sz="1400" dirty="0">
                <a:solidFill>
                  <a:prstClr val="black"/>
                </a:solidFill>
                <a:latin typeface="맑은 고딕"/>
              </a:rPr>
              <a:t>만</a:t>
            </a:r>
            <a:r>
              <a:rPr lang="ko-KR" altLang="en-US" sz="1400" dirty="0" smtClean="0">
                <a:solidFill>
                  <a:prstClr val="black"/>
                </a:solidFill>
                <a:latin typeface="맑은 고딕"/>
              </a:rPr>
              <a:t> 품질이 입증됨</a:t>
            </a:r>
            <a:r>
              <a:rPr lang="en-US" altLang="ko-KR" sz="1400" dirty="0" smtClean="0">
                <a:solidFill>
                  <a:prstClr val="black"/>
                </a:solidFill>
                <a:latin typeface="맑은 고딕"/>
              </a:rPr>
              <a:t>.</a:t>
            </a:r>
          </a:p>
          <a:p>
            <a:pPr marL="342900" indent="-161925">
              <a:lnSpc>
                <a:spcPct val="150000"/>
              </a:lnSpc>
              <a:buFont typeface="Wingdings" panose="05000000000000000000" pitchFamily="2" charset="2"/>
              <a:buChar char="§"/>
            </a:pPr>
            <a:r>
              <a:rPr lang="en-US" altLang="ko-KR" sz="1400" dirty="0" smtClean="0">
                <a:solidFill>
                  <a:prstClr val="black"/>
                </a:solidFill>
                <a:latin typeface="맑은 고딕"/>
              </a:rPr>
              <a:t>MM TEST</a:t>
            </a:r>
            <a:r>
              <a:rPr lang="ko-KR" altLang="en-US" sz="1400" dirty="0" smtClean="0">
                <a:solidFill>
                  <a:prstClr val="black"/>
                </a:solidFill>
                <a:latin typeface="맑은 고딕"/>
              </a:rPr>
              <a:t>로 예방될 </a:t>
            </a:r>
            <a:r>
              <a:rPr lang="en-US" altLang="ko-KR" sz="1400" dirty="0" smtClean="0">
                <a:solidFill>
                  <a:prstClr val="black"/>
                </a:solidFill>
                <a:latin typeface="맑은 고딕"/>
              </a:rPr>
              <a:t>filed </a:t>
            </a:r>
            <a:r>
              <a:rPr lang="ko-KR" altLang="en-US" sz="1400" dirty="0" smtClean="0">
                <a:solidFill>
                  <a:prstClr val="black"/>
                </a:solidFill>
                <a:latin typeface="맑은 고딕"/>
              </a:rPr>
              <a:t>불량은 현재까지 발견되지 않음</a:t>
            </a:r>
            <a:r>
              <a:rPr lang="en-US" altLang="ko-KR" sz="1400" dirty="0" smtClean="0">
                <a:solidFill>
                  <a:prstClr val="black"/>
                </a:solidFill>
                <a:latin typeface="맑은 고딕"/>
              </a:rPr>
              <a:t>.</a:t>
            </a:r>
            <a:endParaRPr kumimoji="1" lang="ko-KR" altLang="ko-KR" sz="1400" b="1" dirty="0">
              <a:solidFill>
                <a:srgbClr val="EB7000"/>
              </a:solidFill>
              <a:latin typeface="+mn-ea"/>
              <a:cs typeface="굴림" pitchFamily="50" charset="-127"/>
            </a:endParaRPr>
          </a:p>
        </p:txBody>
      </p:sp>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30640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37</a:t>
            </a:fld>
            <a:endParaRPr lang="ko-KR" altLang="en-US" sz="1050" dirty="0">
              <a:solidFill>
                <a:prstClr val="black">
                  <a:tint val="75000"/>
                </a:prstClr>
              </a:solidFill>
            </a:endParaRPr>
          </a:p>
        </p:txBody>
      </p:sp>
      <p:sp>
        <p:nvSpPr>
          <p:cNvPr id="7" name="TextBox 6"/>
          <p:cNvSpPr txBox="1"/>
          <p:nvPr/>
        </p:nvSpPr>
        <p:spPr>
          <a:xfrm>
            <a:off x="395536" y="548680"/>
            <a:ext cx="8568952" cy="414024"/>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4.3.9. HBM; Component level ESD vs. System level ESD</a:t>
            </a:r>
          </a:p>
        </p:txBody>
      </p:sp>
      <p:sp>
        <p:nvSpPr>
          <p:cNvPr id="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4.3. </a:t>
            </a:r>
            <a:r>
              <a:rPr kumimoji="0" lang="ko-KR" altLang="en-US" b="1" dirty="0">
                <a:solidFill>
                  <a:srgbClr val="0094DA"/>
                </a:solidFill>
                <a:latin typeface="맑은 고딕" panose="020B0503020000020004" pitchFamily="50" charset="-127"/>
                <a:ea typeface="맑은 고딕" panose="020B0503020000020004" pitchFamily="50" charset="-127"/>
              </a:rPr>
              <a:t>신뢰성 </a:t>
            </a:r>
            <a:r>
              <a:rPr kumimoji="0" lang="en-US" altLang="ko-KR" b="1" dirty="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의 종류 </a:t>
            </a:r>
            <a:r>
              <a:rPr kumimoji="0" lang="en-US" altLang="ko-KR" b="1" dirty="0">
                <a:solidFill>
                  <a:srgbClr val="0094DA"/>
                </a:solidFill>
                <a:latin typeface="맑은 고딕" panose="020B0503020000020004" pitchFamily="50" charset="-127"/>
                <a:ea typeface="맑은 고딕" panose="020B0503020000020004" pitchFamily="50" charset="-127"/>
              </a:rPr>
              <a:t>- </a:t>
            </a:r>
            <a:r>
              <a:rPr kumimoji="0" lang="en-US" altLang="ko-KR" b="1" dirty="0" smtClean="0">
                <a:solidFill>
                  <a:srgbClr val="0094DA"/>
                </a:solidFill>
                <a:latin typeface="맑은 고딕" panose="020B0503020000020004" pitchFamily="50" charset="-127"/>
                <a:ea typeface="맑은 고딕" panose="020B0503020000020004" pitchFamily="50" charset="-127"/>
              </a:rPr>
              <a:t>ESD</a:t>
            </a:r>
            <a:r>
              <a:rPr kumimoji="0" lang="ko-KR" altLang="en-US" b="1" dirty="0" smtClean="0">
                <a:solidFill>
                  <a:srgbClr val="0094DA"/>
                </a:solidFill>
                <a:latin typeface="맑은 고딕" panose="020B0503020000020004" pitchFamily="50" charset="-127"/>
                <a:ea typeface="맑은 고딕" panose="020B0503020000020004" pitchFamily="50" charset="-127"/>
              </a:rPr>
              <a:t> </a:t>
            </a:r>
            <a:r>
              <a:rPr kumimoji="0" lang="en-US" altLang="ko-KR" b="1" dirty="0">
                <a:solidFill>
                  <a:srgbClr val="0094DA"/>
                </a:solidFill>
                <a:latin typeface="맑은 고딕" panose="020B0503020000020004" pitchFamily="50" charset="-127"/>
                <a:ea typeface="맑은 고딕" panose="020B0503020000020004" pitchFamily="50" charset="-127"/>
              </a:rPr>
              <a:t>TEST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399119"/>
            <a:ext cx="7128792" cy="4838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7143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5. </a:t>
            </a:r>
            <a:r>
              <a:rPr kumimoji="0" lang="ko-KR" altLang="en-US" b="1" dirty="0" smtClean="0">
                <a:solidFill>
                  <a:srgbClr val="0094DA"/>
                </a:solidFill>
                <a:latin typeface="맑은 고딕" panose="020B0503020000020004" pitchFamily="50" charset="-127"/>
                <a:ea typeface="맑은 고딕" panose="020B0503020000020004" pitchFamily="50" charset="-127"/>
              </a:rPr>
              <a:t>불량유형</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38</a:t>
            </a:fld>
            <a:endParaRPr lang="ko-KR" altLang="en-US" sz="1050" dirty="0">
              <a:solidFill>
                <a:prstClr val="black">
                  <a:tint val="75000"/>
                </a:prstClr>
              </a:solidFill>
            </a:endParaRPr>
          </a:p>
        </p:txBody>
      </p:sp>
      <p:graphicFrame>
        <p:nvGraphicFramePr>
          <p:cNvPr id="2" name="표 1"/>
          <p:cNvGraphicFramePr>
            <a:graphicFrameLocks noGrp="1"/>
          </p:cNvGraphicFramePr>
          <p:nvPr>
            <p:extLst>
              <p:ext uri="{D42A27DB-BD31-4B8C-83A1-F6EECF244321}">
                <p14:modId xmlns:p14="http://schemas.microsoft.com/office/powerpoint/2010/main" val="2930122411"/>
              </p:ext>
            </p:extLst>
          </p:nvPr>
        </p:nvGraphicFramePr>
        <p:xfrm>
          <a:off x="467544" y="620688"/>
          <a:ext cx="8136904" cy="5780620"/>
        </p:xfrm>
        <a:graphic>
          <a:graphicData uri="http://schemas.openxmlformats.org/drawingml/2006/table">
            <a:tbl>
              <a:tblPr/>
              <a:tblGrid>
                <a:gridCol w="1224136"/>
                <a:gridCol w="1296144"/>
                <a:gridCol w="1656184"/>
                <a:gridCol w="3960440"/>
              </a:tblGrid>
              <a:tr h="131481">
                <a:tc>
                  <a:txBody>
                    <a:bodyPr/>
                    <a:lstStyle/>
                    <a:p>
                      <a:pPr algn="ctr" latinLnBrk="0"/>
                      <a:r>
                        <a:rPr lang="en-US" sz="1100" dirty="0">
                          <a:effectLst/>
                        </a:rPr>
                        <a:t>Reliability Test Method</a:t>
                      </a:r>
                    </a:p>
                  </a:txBody>
                  <a:tcPr marL="21422" marR="21422" marT="21422" marB="21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Standard</a:t>
                      </a:r>
                    </a:p>
                  </a:txBody>
                  <a:tcPr marL="21422" marR="21422" marT="21422" marB="21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Failure Mode</a:t>
                      </a:r>
                    </a:p>
                  </a:txBody>
                  <a:tcPr marL="21422" marR="21422" marT="21422" marB="21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Failure Mechanism</a:t>
                      </a:r>
                    </a:p>
                  </a:txBody>
                  <a:tcPr marL="21422" marR="21422" marT="21422" marB="21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1538969">
                <a:tc>
                  <a:txBody>
                    <a:bodyPr/>
                    <a:lstStyle/>
                    <a:p>
                      <a:pPr algn="ctr" latinLnBrk="0"/>
                      <a:r>
                        <a:rPr lang="en-US" sz="1100" dirty="0">
                          <a:effectLst/>
                        </a:rPr>
                        <a:t>THB</a:t>
                      </a:r>
                      <a:br>
                        <a:rPr lang="en-US" sz="1100" dirty="0">
                          <a:effectLst/>
                        </a:rPr>
                      </a:br>
                      <a:r>
                        <a:rPr lang="en-US" sz="1100" dirty="0">
                          <a:effectLst/>
                        </a:rPr>
                        <a:t>HAST</a:t>
                      </a:r>
                      <a:br>
                        <a:rPr lang="en-US" sz="1100" dirty="0">
                          <a:effectLst/>
                        </a:rPr>
                      </a:br>
                      <a:r>
                        <a:rPr lang="en-US" sz="1100" dirty="0">
                          <a:effectLst/>
                        </a:rPr>
                        <a:t>U-HAST</a:t>
                      </a:r>
                      <a:br>
                        <a:rPr lang="en-US" sz="1100" dirty="0">
                          <a:effectLst/>
                        </a:rPr>
                      </a:br>
                      <a:r>
                        <a:rPr lang="en-US" sz="1100" dirty="0">
                          <a:effectLst/>
                        </a:rPr>
                        <a:t>MSL</a:t>
                      </a:r>
                    </a:p>
                  </a:txBody>
                  <a:tcPr marL="21422" marR="21422" marT="21422" marB="21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dirty="0">
                          <a:effectLst/>
                        </a:rPr>
                        <a:t>JESD22-A101</a:t>
                      </a:r>
                      <a:br>
                        <a:rPr lang="en-US" sz="1100" dirty="0">
                          <a:effectLst/>
                        </a:rPr>
                      </a:br>
                      <a:r>
                        <a:rPr lang="en-US" sz="1100" dirty="0">
                          <a:effectLst/>
                        </a:rPr>
                        <a:t>JESD22-A110</a:t>
                      </a:r>
                      <a:br>
                        <a:rPr lang="en-US" sz="1100" dirty="0">
                          <a:effectLst/>
                        </a:rPr>
                      </a:br>
                      <a:r>
                        <a:rPr lang="en-US" sz="1100" dirty="0">
                          <a:effectLst/>
                        </a:rPr>
                        <a:t>JESD22-A118</a:t>
                      </a:r>
                      <a:br>
                        <a:rPr lang="en-US" sz="1100" dirty="0">
                          <a:effectLst/>
                        </a:rPr>
                      </a:br>
                      <a:r>
                        <a:rPr lang="en-US" sz="1100" dirty="0">
                          <a:effectLst/>
                        </a:rPr>
                        <a:t>J-STD-020</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Open</a:t>
                      </a:r>
                      <a:br>
                        <a:rPr lang="en-US" sz="1100" dirty="0">
                          <a:effectLst/>
                        </a:rPr>
                      </a:br>
                      <a:r>
                        <a:rPr lang="en-US" sz="1100" dirty="0">
                          <a:effectLst/>
                        </a:rPr>
                        <a:t>Short</a:t>
                      </a:r>
                      <a:br>
                        <a:rPr lang="en-US" sz="1100" dirty="0">
                          <a:effectLst/>
                        </a:rPr>
                      </a:br>
                      <a:r>
                        <a:rPr lang="en-US" sz="1100" dirty="0">
                          <a:effectLst/>
                        </a:rPr>
                        <a:t>Leakage</a:t>
                      </a:r>
                      <a:br>
                        <a:rPr lang="en-US" sz="1100" dirty="0">
                          <a:effectLst/>
                        </a:rPr>
                      </a:br>
                      <a:r>
                        <a:rPr lang="en-US" sz="1100" dirty="0">
                          <a:effectLst/>
                        </a:rPr>
                        <a:t>Functional Failure</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latinLnBrk="0">
                        <a:buFont typeface="Arial"/>
                        <a:buChar char="•"/>
                      </a:pPr>
                      <a:r>
                        <a:rPr lang="en-US" sz="1100" dirty="0">
                          <a:effectLst/>
                        </a:rPr>
                        <a:t>Aluminum Metal Corrosion</a:t>
                      </a:r>
                    </a:p>
                    <a:p>
                      <a:pPr algn="l" latinLnBrk="0">
                        <a:buFont typeface="Arial"/>
                        <a:buChar char="•"/>
                      </a:pPr>
                      <a:r>
                        <a:rPr lang="en-US" sz="1100" dirty="0">
                          <a:effectLst/>
                        </a:rPr>
                        <a:t>Electro Chemical Migration : Dendrite Growth, Conductive Anodic Filament</a:t>
                      </a:r>
                    </a:p>
                    <a:p>
                      <a:pPr algn="l" latinLnBrk="0">
                        <a:buFont typeface="Arial"/>
                        <a:buChar char="•"/>
                      </a:pPr>
                      <a:r>
                        <a:rPr lang="en-US" sz="1100" dirty="0">
                          <a:effectLst/>
                        </a:rPr>
                        <a:t>Passivation Damaged</a:t>
                      </a:r>
                    </a:p>
                    <a:p>
                      <a:pPr algn="l" latinLnBrk="0">
                        <a:buFont typeface="Arial"/>
                        <a:buChar char="•"/>
                      </a:pPr>
                      <a:r>
                        <a:rPr lang="en-US" sz="1100" dirty="0">
                          <a:effectLst/>
                        </a:rPr>
                        <a:t>Passivation Crack</a:t>
                      </a:r>
                    </a:p>
                    <a:p>
                      <a:pPr algn="l" latinLnBrk="0">
                        <a:buFont typeface="Arial"/>
                        <a:buChar char="•"/>
                      </a:pPr>
                      <a:r>
                        <a:rPr lang="en-US" sz="1100" dirty="0">
                          <a:effectLst/>
                        </a:rPr>
                        <a:t>Delamination between layers in die(wafer)</a:t>
                      </a:r>
                    </a:p>
                    <a:p>
                      <a:pPr algn="l" latinLnBrk="0">
                        <a:buFont typeface="Arial"/>
                        <a:buChar char="•"/>
                      </a:pPr>
                      <a:r>
                        <a:rPr lang="en-US" sz="1100" dirty="0">
                          <a:effectLst/>
                        </a:rPr>
                        <a:t>Delamination between package(mold compound) and die</a:t>
                      </a:r>
                    </a:p>
                    <a:p>
                      <a:pPr algn="l" latinLnBrk="0">
                        <a:buFont typeface="Arial"/>
                        <a:buChar char="•"/>
                      </a:pPr>
                      <a:r>
                        <a:rPr lang="en-US" sz="1100" dirty="0">
                          <a:effectLst/>
                        </a:rPr>
                        <a:t>Delamination between package(mold compound) and internal layer</a:t>
                      </a:r>
                    </a:p>
                    <a:p>
                      <a:pPr algn="l" latinLnBrk="0">
                        <a:buFont typeface="Arial"/>
                        <a:buChar char="•"/>
                      </a:pPr>
                      <a:r>
                        <a:rPr lang="en-US" sz="1100" dirty="0">
                          <a:effectLst/>
                        </a:rPr>
                        <a:t>Short by mobile ion caused by contamination or impurities</a:t>
                      </a:r>
                    </a:p>
                    <a:p>
                      <a:pPr algn="l" latinLnBrk="0">
                        <a:buFont typeface="Arial"/>
                        <a:buChar char="•"/>
                      </a:pPr>
                      <a:r>
                        <a:rPr lang="en-US" sz="1100" dirty="0">
                          <a:effectLst/>
                        </a:rPr>
                        <a:t>Pad Cratering</a:t>
                      </a:r>
                    </a:p>
                    <a:p>
                      <a:pPr algn="l" latinLnBrk="0">
                        <a:buFont typeface="Arial"/>
                        <a:buChar char="•"/>
                      </a:pPr>
                      <a:r>
                        <a:rPr lang="en-US" sz="1100" dirty="0">
                          <a:effectLst/>
                        </a:rPr>
                        <a:t>Whisker</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5423">
                <a:tc>
                  <a:txBody>
                    <a:bodyPr/>
                    <a:lstStyle/>
                    <a:p>
                      <a:pPr algn="ctr" latinLnBrk="0"/>
                      <a:r>
                        <a:rPr lang="en-US" sz="1100" dirty="0">
                          <a:effectLst/>
                        </a:rPr>
                        <a:t>HTOL</a:t>
                      </a:r>
                      <a:br>
                        <a:rPr lang="en-US" sz="1100" dirty="0">
                          <a:effectLst/>
                        </a:rPr>
                      </a:br>
                      <a:r>
                        <a:rPr lang="en-US" sz="1100" dirty="0">
                          <a:effectLst/>
                        </a:rPr>
                        <a:t>HTS</a:t>
                      </a:r>
                    </a:p>
                  </a:txBody>
                  <a:tcPr marL="21422" marR="21422" marT="21422" marB="21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JESD22-A103</a:t>
                      </a:r>
                      <a:br>
                        <a:rPr lang="en-US" sz="1100">
                          <a:effectLst/>
                        </a:rPr>
                      </a:br>
                      <a:r>
                        <a:rPr lang="en-US" sz="1100">
                          <a:effectLst/>
                        </a:rPr>
                        <a:t>JESD22-A108</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Open</a:t>
                      </a:r>
                      <a:br>
                        <a:rPr lang="en-US" sz="1100" dirty="0">
                          <a:effectLst/>
                        </a:rPr>
                      </a:br>
                      <a:r>
                        <a:rPr lang="en-US" sz="1100" dirty="0">
                          <a:effectLst/>
                        </a:rPr>
                        <a:t>Leakage</a:t>
                      </a:r>
                      <a:br>
                        <a:rPr lang="en-US" sz="1100" dirty="0">
                          <a:effectLst/>
                        </a:rPr>
                      </a:br>
                      <a:r>
                        <a:rPr lang="en-US" sz="1100" dirty="0">
                          <a:effectLst/>
                        </a:rPr>
                        <a:t>Functional Failure</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latinLnBrk="0">
                        <a:buFont typeface="Arial"/>
                        <a:buChar char="•"/>
                      </a:pPr>
                      <a:r>
                        <a:rPr lang="en-US" sz="1100" dirty="0">
                          <a:effectLst/>
                        </a:rPr>
                        <a:t>Bond ball lift by </a:t>
                      </a:r>
                      <a:r>
                        <a:rPr lang="en-US" sz="1100" dirty="0" err="1">
                          <a:effectLst/>
                        </a:rPr>
                        <a:t>Kirkendall</a:t>
                      </a:r>
                      <a:r>
                        <a:rPr lang="en-US" sz="1100" dirty="0">
                          <a:effectLst/>
                        </a:rPr>
                        <a:t> effect</a:t>
                      </a:r>
                    </a:p>
                    <a:p>
                      <a:pPr algn="l" latinLnBrk="0">
                        <a:buFont typeface="Arial"/>
                        <a:buChar char="•"/>
                      </a:pPr>
                      <a:r>
                        <a:rPr lang="en-US" sz="1100" dirty="0">
                          <a:effectLst/>
                        </a:rPr>
                        <a:t>Passivation Damage</a:t>
                      </a:r>
                    </a:p>
                    <a:p>
                      <a:pPr algn="l" latinLnBrk="0">
                        <a:buFont typeface="Arial"/>
                        <a:buChar char="•"/>
                      </a:pPr>
                      <a:r>
                        <a:rPr lang="en-US" sz="1100" dirty="0">
                          <a:effectLst/>
                        </a:rPr>
                        <a:t>Stress Migration</a:t>
                      </a:r>
                    </a:p>
                    <a:p>
                      <a:pPr algn="l" latinLnBrk="0">
                        <a:buFont typeface="Arial"/>
                        <a:buChar char="•"/>
                      </a:pPr>
                      <a:r>
                        <a:rPr lang="en-US" sz="1100" dirty="0">
                          <a:effectLst/>
                        </a:rPr>
                        <a:t>Mobile Ion Charge</a:t>
                      </a:r>
                    </a:p>
                    <a:p>
                      <a:pPr algn="l" latinLnBrk="0">
                        <a:buFont typeface="Arial"/>
                        <a:buChar char="•"/>
                      </a:pPr>
                      <a:r>
                        <a:rPr lang="en-US" sz="1100" dirty="0">
                          <a:effectLst/>
                        </a:rPr>
                        <a:t>Charge Loss</a:t>
                      </a:r>
                    </a:p>
                    <a:p>
                      <a:pPr algn="l" latinLnBrk="0">
                        <a:buFont typeface="Arial"/>
                        <a:buChar char="•"/>
                      </a:pPr>
                      <a:r>
                        <a:rPr lang="en-US" sz="1100" dirty="0">
                          <a:effectLst/>
                        </a:rPr>
                        <a:t>Aluminum Metal Corrosion</a:t>
                      </a:r>
                    </a:p>
                    <a:p>
                      <a:pPr algn="l" latinLnBrk="0">
                        <a:buFont typeface="Arial"/>
                        <a:buChar char="•"/>
                      </a:pPr>
                      <a:r>
                        <a:rPr lang="en-US" sz="1100" dirty="0">
                          <a:effectLst/>
                        </a:rPr>
                        <a:t>Oxide Breakdown</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9853">
                <a:tc>
                  <a:txBody>
                    <a:bodyPr/>
                    <a:lstStyle/>
                    <a:p>
                      <a:pPr algn="ctr" latinLnBrk="0"/>
                      <a:r>
                        <a:rPr lang="en-US" sz="1100" dirty="0">
                          <a:effectLst/>
                        </a:rPr>
                        <a:t>LTOL</a:t>
                      </a:r>
                      <a:br>
                        <a:rPr lang="en-US" sz="1100" dirty="0">
                          <a:effectLst/>
                        </a:rPr>
                      </a:br>
                      <a:r>
                        <a:rPr lang="en-US" sz="1100" dirty="0">
                          <a:effectLst/>
                        </a:rPr>
                        <a:t>LTS</a:t>
                      </a:r>
                    </a:p>
                  </a:txBody>
                  <a:tcPr marL="21422" marR="21422" marT="21422" marB="21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JESD22-A108</a:t>
                      </a:r>
                      <a:br>
                        <a:rPr lang="en-US" sz="1100">
                          <a:effectLst/>
                        </a:rPr>
                      </a:br>
                      <a:r>
                        <a:rPr lang="en-US" sz="1100">
                          <a:effectLst/>
                        </a:rPr>
                        <a:t>JESD22-A119</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a:effectLst/>
                        </a:rPr>
                        <a:t>Leakage</a:t>
                      </a:r>
                      <a:br>
                        <a:rPr lang="en-US" sz="1100">
                          <a:effectLst/>
                        </a:rPr>
                      </a:br>
                      <a:r>
                        <a:rPr lang="en-US" sz="1100">
                          <a:effectLst/>
                        </a:rPr>
                        <a:t>Functional Failure</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latinLnBrk="0">
                        <a:buFont typeface="Arial"/>
                        <a:buChar char="•"/>
                      </a:pPr>
                      <a:r>
                        <a:rPr lang="en-US" sz="1100">
                          <a:effectLst/>
                        </a:rPr>
                        <a:t>Gate Oxide Breakdown</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18209">
                <a:tc>
                  <a:txBody>
                    <a:bodyPr/>
                    <a:lstStyle/>
                    <a:p>
                      <a:pPr algn="ctr" latinLnBrk="0"/>
                      <a:r>
                        <a:rPr lang="en-US" sz="1100" dirty="0">
                          <a:effectLst/>
                        </a:rPr>
                        <a:t>ESD HBM</a:t>
                      </a:r>
                      <a:br>
                        <a:rPr lang="en-US" sz="1100" dirty="0">
                          <a:effectLst/>
                        </a:rPr>
                      </a:br>
                      <a:r>
                        <a:rPr lang="en-US" sz="1100" dirty="0">
                          <a:effectLst/>
                        </a:rPr>
                        <a:t>ESD MM</a:t>
                      </a:r>
                      <a:br>
                        <a:rPr lang="en-US" sz="1100" dirty="0">
                          <a:effectLst/>
                        </a:rPr>
                      </a:br>
                      <a:r>
                        <a:rPr lang="en-US" sz="1100" dirty="0">
                          <a:effectLst/>
                        </a:rPr>
                        <a:t>ESD CDM</a:t>
                      </a:r>
                      <a:br>
                        <a:rPr lang="en-US" sz="1100" dirty="0">
                          <a:effectLst/>
                        </a:rPr>
                      </a:br>
                      <a:r>
                        <a:rPr lang="en-US" sz="1100" dirty="0">
                          <a:effectLst/>
                        </a:rPr>
                        <a:t>Latch-up</a:t>
                      </a:r>
                    </a:p>
                  </a:txBody>
                  <a:tcPr marL="21422" marR="21422" marT="21422" marB="21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0"/>
                      <a:r>
                        <a:rPr lang="en-US" sz="1100">
                          <a:effectLst/>
                        </a:rPr>
                        <a:t>(Commercial)</a:t>
                      </a:r>
                      <a:br>
                        <a:rPr lang="en-US" sz="1100">
                          <a:effectLst/>
                        </a:rPr>
                      </a:br>
                      <a:r>
                        <a:rPr lang="en-US" sz="1100">
                          <a:effectLst/>
                        </a:rPr>
                        <a:t>JS-001</a:t>
                      </a:r>
                      <a:br>
                        <a:rPr lang="en-US" sz="1100">
                          <a:effectLst/>
                        </a:rPr>
                      </a:br>
                      <a:r>
                        <a:rPr lang="en-US" sz="1100">
                          <a:effectLst/>
                        </a:rPr>
                        <a:t>JESD22-A115</a:t>
                      </a:r>
                      <a:br>
                        <a:rPr lang="en-US" sz="1100">
                          <a:effectLst/>
                        </a:rPr>
                      </a:br>
                      <a:r>
                        <a:rPr lang="en-US" sz="1100">
                          <a:effectLst/>
                        </a:rPr>
                        <a:t>JS-002</a:t>
                      </a:r>
                      <a:br>
                        <a:rPr lang="en-US" sz="1100">
                          <a:effectLst/>
                        </a:rPr>
                      </a:br>
                      <a:r>
                        <a:rPr lang="en-US" sz="1100">
                          <a:effectLst/>
                        </a:rPr>
                        <a:t>JESD78</a:t>
                      </a:r>
                      <a:br>
                        <a:rPr lang="en-US" sz="1100">
                          <a:effectLst/>
                        </a:rPr>
                      </a:br>
                      <a:r>
                        <a:rPr lang="en-US" sz="1100">
                          <a:effectLst/>
                        </a:rPr>
                        <a:t/>
                      </a:r>
                      <a:br>
                        <a:rPr lang="en-US" sz="1100">
                          <a:effectLst/>
                        </a:rPr>
                      </a:br>
                      <a:r>
                        <a:rPr lang="en-US" sz="1100">
                          <a:effectLst/>
                        </a:rPr>
                        <a:t>(Automotive)</a:t>
                      </a:r>
                      <a:br>
                        <a:rPr lang="en-US" sz="1100">
                          <a:effectLst/>
                        </a:rPr>
                      </a:br>
                      <a:r>
                        <a:rPr lang="en-US" sz="1100">
                          <a:effectLst/>
                        </a:rPr>
                        <a:t>AEC-Q100-002</a:t>
                      </a:r>
                      <a:br>
                        <a:rPr lang="en-US" sz="1100">
                          <a:effectLst/>
                        </a:rPr>
                      </a:br>
                      <a:r>
                        <a:rPr lang="en-US" sz="1100">
                          <a:effectLst/>
                        </a:rPr>
                        <a:t>AEC-Q100-003</a:t>
                      </a:r>
                      <a:br>
                        <a:rPr lang="en-US" sz="1100">
                          <a:effectLst/>
                        </a:rPr>
                      </a:br>
                      <a:r>
                        <a:rPr lang="en-US" sz="1100">
                          <a:effectLst/>
                        </a:rPr>
                        <a:t>AEC-Q100-011</a:t>
                      </a:r>
                      <a:br>
                        <a:rPr lang="en-US" sz="1100">
                          <a:effectLst/>
                        </a:rPr>
                      </a:br>
                      <a:r>
                        <a:rPr lang="en-US" sz="1100">
                          <a:effectLst/>
                        </a:rPr>
                        <a:t>AEC-Q100-004</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US" sz="1100" dirty="0">
                          <a:effectLst/>
                        </a:rPr>
                        <a:t>Open</a:t>
                      </a:r>
                      <a:br>
                        <a:rPr lang="en-US" sz="1100" dirty="0">
                          <a:effectLst/>
                        </a:rPr>
                      </a:br>
                      <a:r>
                        <a:rPr lang="en-US" sz="1100" dirty="0">
                          <a:effectLst/>
                        </a:rPr>
                        <a:t>Short</a:t>
                      </a:r>
                      <a:br>
                        <a:rPr lang="en-US" sz="1100" dirty="0">
                          <a:effectLst/>
                        </a:rPr>
                      </a:br>
                      <a:r>
                        <a:rPr lang="en-US" sz="1100" dirty="0">
                          <a:effectLst/>
                        </a:rPr>
                        <a:t>Leakage</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latinLnBrk="0">
                        <a:buFont typeface="Arial"/>
                        <a:buChar char="•"/>
                      </a:pPr>
                      <a:r>
                        <a:rPr lang="en-US" sz="1100" dirty="0">
                          <a:effectLst/>
                        </a:rPr>
                        <a:t>Contact Spike</a:t>
                      </a:r>
                    </a:p>
                    <a:p>
                      <a:pPr algn="l" latinLnBrk="0">
                        <a:buFont typeface="Arial"/>
                        <a:buChar char="•"/>
                      </a:pPr>
                      <a:r>
                        <a:rPr lang="en-US" sz="1100" dirty="0">
                          <a:effectLst/>
                        </a:rPr>
                        <a:t>Gate Oxide Break</a:t>
                      </a:r>
                    </a:p>
                    <a:p>
                      <a:pPr algn="l" latinLnBrk="0">
                        <a:buFont typeface="Arial"/>
                        <a:buChar char="•"/>
                      </a:pPr>
                      <a:r>
                        <a:rPr lang="en-US" sz="1100" dirty="0">
                          <a:effectLst/>
                        </a:rPr>
                        <a:t>Poly Melting</a:t>
                      </a:r>
                    </a:p>
                    <a:p>
                      <a:pPr algn="l" latinLnBrk="0">
                        <a:buFont typeface="Arial"/>
                        <a:buChar char="•"/>
                      </a:pPr>
                      <a:r>
                        <a:rPr lang="en-US" sz="1100" dirty="0">
                          <a:effectLst/>
                        </a:rPr>
                        <a:t>Metal Melting</a:t>
                      </a:r>
                    </a:p>
                  </a:txBody>
                  <a:tcPr marL="25707" marR="25707" marT="25707" marB="257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944702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a:solidFill>
                  <a:srgbClr val="0094DA"/>
                </a:solidFill>
                <a:latin typeface="맑은 고딕" panose="020B0503020000020004" pitchFamily="50" charset="-127"/>
                <a:ea typeface="맑은 고딕" panose="020B0503020000020004" pitchFamily="50" charset="-127"/>
              </a:rPr>
              <a:t>5</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불량유형</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39</a:t>
            </a:fld>
            <a:endParaRPr lang="ko-KR" altLang="en-US" sz="1050" dirty="0">
              <a:solidFill>
                <a:prstClr val="black">
                  <a:tint val="75000"/>
                </a:prstClr>
              </a:solidFill>
            </a:endParaRPr>
          </a:p>
        </p:txBody>
      </p:sp>
      <p:sp>
        <p:nvSpPr>
          <p:cNvPr id="5" name="TextBox 4"/>
          <p:cNvSpPr txBox="1"/>
          <p:nvPr/>
        </p:nvSpPr>
        <p:spPr>
          <a:xfrm>
            <a:off x="395536" y="548680"/>
            <a:ext cx="8568952" cy="1754326"/>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5.1. HCI (Hot Carrier Injection)</a:t>
            </a:r>
          </a:p>
          <a:p>
            <a:pPr marL="342900" indent="-161925">
              <a:lnSpc>
                <a:spcPct val="150000"/>
              </a:lnSpc>
              <a:buFont typeface="Wingdings" panose="05000000000000000000" pitchFamily="2" charset="2"/>
              <a:buChar char="§"/>
            </a:pPr>
            <a:r>
              <a:rPr lang="en-US" altLang="ko-KR" sz="1400" dirty="0" smtClean="0">
                <a:solidFill>
                  <a:prstClr val="black"/>
                </a:solidFill>
                <a:latin typeface="맑은 고딕"/>
              </a:rPr>
              <a:t>Short Channel Effect</a:t>
            </a:r>
            <a:r>
              <a:rPr lang="ko-KR" altLang="en-US" sz="1400" dirty="0" smtClean="0">
                <a:solidFill>
                  <a:prstClr val="black"/>
                </a:solidFill>
                <a:latin typeface="맑은 고딕"/>
              </a:rPr>
              <a:t>의 하나로 </a:t>
            </a:r>
            <a:r>
              <a:rPr lang="en-US" altLang="ko-KR" sz="1400" dirty="0" smtClean="0">
                <a:solidFill>
                  <a:prstClr val="black"/>
                </a:solidFill>
                <a:latin typeface="맑은 고딕"/>
              </a:rPr>
              <a:t>saturation </a:t>
            </a:r>
            <a:r>
              <a:rPr lang="ko-KR" altLang="en-US" sz="1400" dirty="0" smtClean="0">
                <a:solidFill>
                  <a:prstClr val="black"/>
                </a:solidFill>
                <a:latin typeface="맑은 고딕"/>
              </a:rPr>
              <a:t>영역에서 동작할 때 발생</a:t>
            </a:r>
            <a:r>
              <a:rPr lang="en-US" altLang="ko-KR" sz="1400" dirty="0" smtClean="0">
                <a:solidFill>
                  <a:prstClr val="black"/>
                </a:solidFill>
                <a:latin typeface="맑은 고딕"/>
              </a:rPr>
              <a:t>.</a:t>
            </a:r>
          </a:p>
          <a:p>
            <a:pPr marL="342900" indent="-161925">
              <a:lnSpc>
                <a:spcPct val="150000"/>
              </a:lnSpc>
              <a:buFont typeface="Wingdings" panose="05000000000000000000" pitchFamily="2" charset="2"/>
              <a:buChar char="§"/>
            </a:pPr>
            <a:r>
              <a:rPr lang="en-US" altLang="ko-KR" sz="1400" dirty="0" smtClean="0">
                <a:solidFill>
                  <a:prstClr val="black"/>
                </a:solidFill>
                <a:latin typeface="맑은 고딕"/>
              </a:rPr>
              <a:t>Channel </a:t>
            </a:r>
            <a:r>
              <a:rPr lang="ko-KR" altLang="en-US" sz="1400" dirty="0" smtClean="0">
                <a:solidFill>
                  <a:prstClr val="black"/>
                </a:solidFill>
                <a:latin typeface="맑은 고딕"/>
              </a:rPr>
              <a:t>길이가 짧아지면서 </a:t>
            </a:r>
            <a:r>
              <a:rPr lang="en-US" altLang="ko-KR" sz="1400" dirty="0" smtClean="0">
                <a:solidFill>
                  <a:prstClr val="black"/>
                </a:solidFill>
                <a:latin typeface="맑은 고딕"/>
              </a:rPr>
              <a:t>source</a:t>
            </a:r>
            <a:r>
              <a:rPr lang="ko-KR" altLang="en-US" sz="1400" dirty="0" smtClean="0">
                <a:solidFill>
                  <a:prstClr val="black"/>
                </a:solidFill>
                <a:latin typeface="맑은 고딕"/>
              </a:rPr>
              <a:t>와 </a:t>
            </a:r>
            <a:r>
              <a:rPr lang="en-US" altLang="ko-KR" sz="1400" dirty="0" smtClean="0">
                <a:solidFill>
                  <a:prstClr val="black"/>
                </a:solidFill>
                <a:latin typeface="맑은 고딕"/>
              </a:rPr>
              <a:t>drain </a:t>
            </a:r>
            <a:r>
              <a:rPr lang="ko-KR" altLang="en-US" sz="1400" dirty="0" smtClean="0">
                <a:solidFill>
                  <a:prstClr val="black"/>
                </a:solidFill>
                <a:latin typeface="맑은 고딕"/>
              </a:rPr>
              <a:t>사이가 가까워지고</a:t>
            </a:r>
            <a:r>
              <a:rPr lang="en-US" altLang="ko-KR" sz="1400" dirty="0" smtClean="0">
                <a:solidFill>
                  <a:prstClr val="black"/>
                </a:solidFill>
                <a:latin typeface="맑은 고딕"/>
              </a:rPr>
              <a:t> </a:t>
            </a:r>
            <a:r>
              <a:rPr lang="ko-KR" altLang="en-US" sz="1400" dirty="0" smtClean="0">
                <a:solidFill>
                  <a:prstClr val="black"/>
                </a:solidFill>
                <a:latin typeface="맑은 고딕"/>
              </a:rPr>
              <a:t>이로 인해 같은 전압 일지라도 </a:t>
            </a:r>
            <a:r>
              <a:rPr lang="en-US" altLang="ko-KR" sz="1400" dirty="0" smtClean="0">
                <a:solidFill>
                  <a:prstClr val="black"/>
                </a:solidFill>
                <a:latin typeface="맑은 고딕"/>
              </a:rPr>
              <a:t>carrier</a:t>
            </a:r>
            <a:r>
              <a:rPr lang="ko-KR" altLang="en-US" sz="1400" dirty="0" smtClean="0">
                <a:solidFill>
                  <a:prstClr val="black"/>
                </a:solidFill>
                <a:latin typeface="맑은 고딕"/>
              </a:rPr>
              <a:t>에 가해지는 </a:t>
            </a:r>
            <a:r>
              <a:rPr lang="ko-KR" altLang="en-US" sz="1400" dirty="0" err="1" smtClean="0">
                <a:solidFill>
                  <a:prstClr val="black"/>
                </a:solidFill>
                <a:latin typeface="맑은 고딕"/>
              </a:rPr>
              <a:t>전계는</a:t>
            </a:r>
            <a:r>
              <a:rPr lang="ko-KR" altLang="en-US" sz="1400" dirty="0" smtClean="0">
                <a:solidFill>
                  <a:prstClr val="black"/>
                </a:solidFill>
                <a:latin typeface="맑은 고딕"/>
              </a:rPr>
              <a:t> 더 커지며</a:t>
            </a:r>
            <a:r>
              <a:rPr lang="en-US" altLang="ko-KR" sz="1400" dirty="0" smtClean="0">
                <a:solidFill>
                  <a:prstClr val="black"/>
                </a:solidFill>
                <a:latin typeface="맑은 고딕"/>
              </a:rPr>
              <a:t>, </a:t>
            </a:r>
            <a:r>
              <a:rPr lang="ko-KR" altLang="en-US" sz="1400" dirty="0" smtClean="0">
                <a:solidFill>
                  <a:prstClr val="black"/>
                </a:solidFill>
                <a:latin typeface="맑은 고딕"/>
              </a:rPr>
              <a:t>더 큰 운동에너지를 가지게 됨</a:t>
            </a:r>
            <a:r>
              <a:rPr lang="en-US" altLang="ko-KR" sz="1400" dirty="0" smtClean="0">
                <a:solidFill>
                  <a:prstClr val="black"/>
                </a:solidFill>
                <a:latin typeface="맑은 고딕"/>
              </a:rPr>
              <a:t>.</a:t>
            </a:r>
          </a:p>
          <a:p>
            <a:pPr marL="342900" indent="-161925">
              <a:lnSpc>
                <a:spcPct val="150000"/>
              </a:lnSpc>
              <a:buFont typeface="Wingdings" panose="05000000000000000000" pitchFamily="2" charset="2"/>
              <a:buChar char="§"/>
            </a:pPr>
            <a:r>
              <a:rPr lang="en-US" altLang="ko-KR" sz="1400" dirty="0" smtClean="0">
                <a:solidFill>
                  <a:prstClr val="black"/>
                </a:solidFill>
                <a:latin typeface="맑은 고딕"/>
              </a:rPr>
              <a:t>Hot carrier </a:t>
            </a:r>
            <a:r>
              <a:rPr lang="ko-KR" altLang="en-US" sz="1400" dirty="0" smtClean="0">
                <a:solidFill>
                  <a:prstClr val="black"/>
                </a:solidFill>
                <a:latin typeface="맑은 고딕"/>
              </a:rPr>
              <a:t>상태에서 이동하다가 </a:t>
            </a:r>
            <a:r>
              <a:rPr lang="en-US" altLang="ko-KR" sz="1400" dirty="0" smtClean="0">
                <a:solidFill>
                  <a:prstClr val="black"/>
                </a:solidFill>
                <a:latin typeface="맑은 고딕"/>
              </a:rPr>
              <a:t>gate oxide</a:t>
            </a:r>
            <a:r>
              <a:rPr lang="ko-KR" altLang="en-US" sz="1400" dirty="0" smtClean="0">
                <a:solidFill>
                  <a:prstClr val="black"/>
                </a:solidFill>
                <a:latin typeface="맑은 고딕"/>
              </a:rPr>
              <a:t>로 </a:t>
            </a:r>
            <a:r>
              <a:rPr lang="en-US" altLang="ko-KR" sz="1400" dirty="0" smtClean="0">
                <a:solidFill>
                  <a:prstClr val="black"/>
                </a:solidFill>
                <a:latin typeface="맑은 고딕"/>
              </a:rPr>
              <a:t>injection </a:t>
            </a:r>
            <a:r>
              <a:rPr lang="ko-KR" altLang="en-US" sz="1400" dirty="0" smtClean="0">
                <a:solidFill>
                  <a:prstClr val="black"/>
                </a:solidFill>
                <a:latin typeface="맑은 고딕"/>
              </a:rPr>
              <a:t>되어 </a:t>
            </a:r>
            <a:r>
              <a:rPr lang="en-US" altLang="ko-KR" sz="1400" dirty="0" smtClean="0">
                <a:solidFill>
                  <a:prstClr val="black"/>
                </a:solidFill>
                <a:latin typeface="맑은 고딕"/>
              </a:rPr>
              <a:t>trap </a:t>
            </a:r>
            <a:r>
              <a:rPr lang="ko-KR" altLang="en-US" sz="1400" dirty="0" smtClean="0">
                <a:solidFill>
                  <a:prstClr val="black"/>
                </a:solidFill>
                <a:latin typeface="맑은 고딕"/>
              </a:rPr>
              <a:t>되는 현상</a:t>
            </a:r>
            <a:r>
              <a:rPr lang="en-US" altLang="ko-KR" sz="1400" dirty="0" smtClean="0">
                <a:solidFill>
                  <a:prstClr val="black"/>
                </a:solidFill>
                <a:latin typeface="맑은 고딕"/>
              </a:rPr>
              <a:t>.</a:t>
            </a:r>
          </a:p>
        </p:txBody>
      </p:sp>
      <p:pic>
        <p:nvPicPr>
          <p:cNvPr id="1026" name="Picture 2" descr="https://postfiles.pstatic.net/MjAyMTAzMThfMTMz/MDAxNjE2MDUyNTUzMzk2.-ss0eQRh1PkX7lMuvvvLXM0e4evo-YS4Z_ZrRpgw2ccg.uN0HRjPze1GNINAB2_Y4wiE9-hT_8k-9qjydcLNP1Wog.PNG.shc5671/image.png?type=w7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710" y="2624716"/>
            <a:ext cx="5436604" cy="370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137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4</a:t>
            </a:fld>
            <a:endParaRPr lang="ko-KR" altLang="en-US" sz="1050" dirty="0">
              <a:solidFill>
                <a:prstClr val="black">
                  <a:tint val="75000"/>
                </a:prstClr>
              </a:solidFill>
            </a:endParaRPr>
          </a:p>
        </p:txBody>
      </p:sp>
      <p:pic>
        <p:nvPicPr>
          <p:cNvPr id="15" name="그림 14" descr="센터소개 요약"/>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323528" y="1124744"/>
            <a:ext cx="8568952" cy="43506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신뢰성이란</a:t>
            </a:r>
            <a:r>
              <a:rPr kumimoji="0" lang="en-US" altLang="ko-KR" b="1" dirty="0" smtClean="0">
                <a:solidFill>
                  <a:srgbClr val="0094DA"/>
                </a:solidFill>
                <a:latin typeface="맑은 고딕" panose="020B0503020000020004" pitchFamily="50" charset="-127"/>
                <a:ea typeface="맑은 고딕" panose="020B0503020000020004" pitchFamily="50" charset="-127"/>
              </a:rPr>
              <a: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5" name="직사각형 4"/>
          <p:cNvSpPr/>
          <p:nvPr/>
        </p:nvSpPr>
        <p:spPr>
          <a:xfrm>
            <a:off x="395536" y="548680"/>
            <a:ext cx="1906291" cy="461665"/>
          </a:xfrm>
          <a:prstGeom prst="rect">
            <a:avLst/>
          </a:prstGeom>
        </p:spPr>
        <p:txBody>
          <a:bodyPr wrap="none">
            <a:spAutoFit/>
          </a:bodyPr>
          <a:lstStyle/>
          <a:p>
            <a:pPr lvl="0">
              <a:lnSpc>
                <a:spcPct val="150000"/>
              </a:lnSpc>
            </a:pPr>
            <a:r>
              <a:rPr lang="en-US" altLang="ko-KR" sz="1600" b="1" dirty="0" smtClean="0">
                <a:solidFill>
                  <a:srgbClr val="ED7D31"/>
                </a:solidFill>
                <a:latin typeface="맑은 고딕"/>
              </a:rPr>
              <a:t>1.3. </a:t>
            </a:r>
            <a:r>
              <a:rPr lang="ko-KR" altLang="en-US" sz="1600" b="1" dirty="0" smtClean="0">
                <a:solidFill>
                  <a:srgbClr val="ED7D31"/>
                </a:solidFill>
                <a:latin typeface="맑은 고딕"/>
              </a:rPr>
              <a:t>신뢰성의 역사</a:t>
            </a:r>
            <a:endParaRPr lang="en-US" altLang="ko-KR" sz="1400" b="1" dirty="0">
              <a:solidFill>
                <a:srgbClr val="ED7D31"/>
              </a:solidFill>
              <a:latin typeface="맑은 고딕"/>
            </a:endParaRPr>
          </a:p>
        </p:txBody>
      </p:sp>
      <p:cxnSp>
        <p:nvCxnSpPr>
          <p:cNvPr id="4" name="직선 연결선 3"/>
          <p:cNvCxnSpPr/>
          <p:nvPr/>
        </p:nvCxnSpPr>
        <p:spPr>
          <a:xfrm>
            <a:off x="3367917" y="1700808"/>
            <a:ext cx="3816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6732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a:solidFill>
                  <a:srgbClr val="0094DA"/>
                </a:solidFill>
                <a:latin typeface="맑은 고딕" panose="020B0503020000020004" pitchFamily="50" charset="-127"/>
                <a:ea typeface="맑은 고딕" panose="020B0503020000020004" pitchFamily="50" charset="-127"/>
              </a:rPr>
              <a:t>5. </a:t>
            </a:r>
            <a:r>
              <a:rPr kumimoji="0" lang="ko-KR" altLang="en-US" b="1" dirty="0">
                <a:solidFill>
                  <a:srgbClr val="0094DA"/>
                </a:solidFill>
                <a:latin typeface="맑은 고딕" panose="020B0503020000020004" pitchFamily="50" charset="-127"/>
                <a:ea typeface="맑은 고딕" panose="020B0503020000020004" pitchFamily="50" charset="-127"/>
              </a:rPr>
              <a:t>불량유형</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40</a:t>
            </a:fld>
            <a:endParaRPr lang="ko-KR" altLang="en-US" sz="1050" dirty="0">
              <a:solidFill>
                <a:prstClr val="black">
                  <a:tint val="75000"/>
                </a:prstClr>
              </a:solidFill>
            </a:endParaRPr>
          </a:p>
        </p:txBody>
      </p:sp>
      <p:sp>
        <p:nvSpPr>
          <p:cNvPr id="5" name="TextBox 4"/>
          <p:cNvSpPr txBox="1"/>
          <p:nvPr/>
        </p:nvSpPr>
        <p:spPr>
          <a:xfrm>
            <a:off x="395536" y="548680"/>
            <a:ext cx="8424936" cy="1754326"/>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5.2. TDDB (Time Dependent Dielectric Breakdown)</a:t>
            </a:r>
          </a:p>
          <a:p>
            <a:pPr marL="342900" indent="-161925">
              <a:lnSpc>
                <a:spcPct val="150000"/>
              </a:lnSpc>
              <a:buFont typeface="Wingdings" panose="05000000000000000000" pitchFamily="2" charset="2"/>
              <a:buChar char="§"/>
            </a:pPr>
            <a:r>
              <a:rPr lang="en-US" altLang="ko-KR" sz="1400" dirty="0">
                <a:solidFill>
                  <a:prstClr val="black"/>
                </a:solidFill>
                <a:latin typeface="맑은 고딕"/>
              </a:rPr>
              <a:t>HCI</a:t>
            </a:r>
            <a:r>
              <a:rPr lang="ko-KR" altLang="en-US" sz="1400" dirty="0">
                <a:solidFill>
                  <a:prstClr val="black"/>
                </a:solidFill>
                <a:latin typeface="맑은 고딕"/>
              </a:rPr>
              <a:t>의 연장선으로 시간이 지남에 따라서 </a:t>
            </a:r>
            <a:r>
              <a:rPr lang="en-US" altLang="ko-KR" sz="1400" dirty="0">
                <a:solidFill>
                  <a:prstClr val="black"/>
                </a:solidFill>
                <a:latin typeface="맑은 고딕"/>
              </a:rPr>
              <a:t>Oxide</a:t>
            </a:r>
            <a:r>
              <a:rPr lang="ko-KR" altLang="en-US" sz="1400" dirty="0">
                <a:solidFill>
                  <a:prstClr val="black"/>
                </a:solidFill>
                <a:latin typeface="맑은 고딕"/>
              </a:rPr>
              <a:t>에 </a:t>
            </a:r>
            <a:r>
              <a:rPr lang="en-US" altLang="ko-KR" sz="1400" dirty="0">
                <a:solidFill>
                  <a:prstClr val="black"/>
                </a:solidFill>
                <a:latin typeface="맑은 고딕"/>
              </a:rPr>
              <a:t>injection</a:t>
            </a:r>
            <a:r>
              <a:rPr lang="ko-KR" altLang="en-US" sz="1400" dirty="0">
                <a:solidFill>
                  <a:prstClr val="black"/>
                </a:solidFill>
                <a:latin typeface="맑은 고딕"/>
              </a:rPr>
              <a:t>되는 </a:t>
            </a:r>
            <a:r>
              <a:rPr lang="en-US" altLang="ko-KR" sz="1400" dirty="0">
                <a:solidFill>
                  <a:prstClr val="black"/>
                </a:solidFill>
                <a:latin typeface="맑은 고딕"/>
              </a:rPr>
              <a:t>carrier</a:t>
            </a:r>
            <a:r>
              <a:rPr lang="ko-KR" altLang="en-US" sz="1400" dirty="0">
                <a:solidFill>
                  <a:prstClr val="black"/>
                </a:solidFill>
                <a:latin typeface="맑은 고딕"/>
              </a:rPr>
              <a:t>양이 많아 지게 </a:t>
            </a:r>
            <a:r>
              <a:rPr lang="ko-KR" altLang="en-US" sz="1400" dirty="0" smtClean="0">
                <a:solidFill>
                  <a:prstClr val="black"/>
                </a:solidFill>
                <a:latin typeface="맑은 고딕"/>
              </a:rPr>
              <a:t>되면서 처음에는 </a:t>
            </a:r>
            <a:r>
              <a:rPr lang="en-US" altLang="ko-KR" sz="1400" dirty="0">
                <a:solidFill>
                  <a:prstClr val="black"/>
                </a:solidFill>
                <a:latin typeface="맑은 고딕"/>
              </a:rPr>
              <a:t>trap</a:t>
            </a:r>
            <a:r>
              <a:rPr lang="ko-KR" altLang="en-US" sz="1400" dirty="0">
                <a:solidFill>
                  <a:prstClr val="black"/>
                </a:solidFill>
                <a:latin typeface="맑은 고딕"/>
              </a:rPr>
              <a:t>으로 듬성듬성 박혀있던 애들이 집합을 이루게 되며 연결되게 </a:t>
            </a:r>
            <a:r>
              <a:rPr lang="ko-KR" altLang="en-US" sz="1400" dirty="0" smtClean="0">
                <a:solidFill>
                  <a:prstClr val="black"/>
                </a:solidFill>
                <a:latin typeface="맑은 고딕"/>
              </a:rPr>
              <a:t>됨</a:t>
            </a:r>
            <a:r>
              <a:rPr lang="en-US" altLang="ko-KR" sz="1400" dirty="0" smtClean="0">
                <a:solidFill>
                  <a:prstClr val="black"/>
                </a:solidFill>
                <a:latin typeface="맑은 고딕"/>
              </a:rPr>
              <a:t>.</a:t>
            </a:r>
          </a:p>
          <a:p>
            <a:pPr marL="923925" lvl="1" indent="-285750">
              <a:lnSpc>
                <a:spcPct val="150000"/>
              </a:lnSpc>
              <a:buFont typeface="Wingdings" pitchFamily="2" charset="2"/>
              <a:buChar char="è"/>
            </a:pPr>
            <a:r>
              <a:rPr lang="en-US" altLang="ko-KR" sz="1400" dirty="0" smtClean="0">
                <a:solidFill>
                  <a:prstClr val="black"/>
                </a:solidFill>
                <a:latin typeface="맑은 고딕"/>
                <a:sym typeface="Wingdings" panose="05000000000000000000" pitchFamily="2" charset="2"/>
              </a:rPr>
              <a:t>Short </a:t>
            </a:r>
            <a:r>
              <a:rPr lang="ko-KR" altLang="en-US" sz="1400" dirty="0" smtClean="0">
                <a:solidFill>
                  <a:prstClr val="black"/>
                </a:solidFill>
                <a:latin typeface="맑은 고딕"/>
                <a:sym typeface="Wingdings" panose="05000000000000000000" pitchFamily="2" charset="2"/>
              </a:rPr>
              <a:t>발생</a:t>
            </a:r>
            <a:r>
              <a:rPr lang="en-US" altLang="ko-KR" sz="1400" dirty="0" smtClean="0">
                <a:solidFill>
                  <a:prstClr val="black"/>
                </a:solidFill>
                <a:latin typeface="맑은 고딕"/>
                <a:sym typeface="Wingdings" panose="05000000000000000000" pitchFamily="2" charset="2"/>
              </a:rPr>
              <a:t>.</a:t>
            </a:r>
            <a:endParaRPr lang="en-US" altLang="ko-KR" sz="1400" dirty="0">
              <a:solidFill>
                <a:prstClr val="black"/>
              </a:solidFill>
              <a:latin typeface="맑은 고딕"/>
              <a:sym typeface="Wingdings" panose="05000000000000000000" pitchFamily="2" charset="2"/>
            </a:endParaRPr>
          </a:p>
          <a:p>
            <a:pPr marL="466725" indent="-285750">
              <a:lnSpc>
                <a:spcPct val="150000"/>
              </a:lnSpc>
              <a:buFont typeface="Wingdings" pitchFamily="2" charset="2"/>
              <a:buChar char="è"/>
            </a:pPr>
            <a:endParaRPr lang="en-US" altLang="ko-KR" sz="1400" dirty="0" smtClean="0">
              <a:solidFill>
                <a:prstClr val="black"/>
              </a:solidFill>
              <a:latin typeface="맑은 고딕"/>
              <a:sym typeface="Wingdings" panose="05000000000000000000" pitchFamily="2" charset="2"/>
            </a:endParaRPr>
          </a:p>
        </p:txBody>
      </p:sp>
      <p:pic>
        <p:nvPicPr>
          <p:cNvPr id="3076" name="Picture 4" descr="http://www.smatsolutions.com/2013/img/content/00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49" y="2852936"/>
            <a:ext cx="8746731"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6643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a:solidFill>
                  <a:srgbClr val="0094DA"/>
                </a:solidFill>
                <a:latin typeface="맑은 고딕" panose="020B0503020000020004" pitchFamily="50" charset="-127"/>
                <a:ea typeface="맑은 고딕" panose="020B0503020000020004" pitchFamily="50" charset="-127"/>
              </a:rPr>
              <a:t>5. </a:t>
            </a:r>
            <a:r>
              <a:rPr kumimoji="0" lang="ko-KR" altLang="en-US" b="1" dirty="0">
                <a:solidFill>
                  <a:srgbClr val="0094DA"/>
                </a:solidFill>
                <a:latin typeface="맑은 고딕" panose="020B0503020000020004" pitchFamily="50" charset="-127"/>
                <a:ea typeface="맑은 고딕" panose="020B0503020000020004" pitchFamily="50" charset="-127"/>
              </a:rPr>
              <a:t>불량유형</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41</a:t>
            </a:fld>
            <a:endParaRPr lang="ko-KR" altLang="en-US" sz="1050" dirty="0">
              <a:solidFill>
                <a:prstClr val="black">
                  <a:tint val="75000"/>
                </a:prstClr>
              </a:solidFill>
            </a:endParaRPr>
          </a:p>
        </p:txBody>
      </p:sp>
      <p:sp>
        <p:nvSpPr>
          <p:cNvPr id="5" name="TextBox 4"/>
          <p:cNvSpPr txBox="1"/>
          <p:nvPr/>
        </p:nvSpPr>
        <p:spPr>
          <a:xfrm>
            <a:off x="395536" y="548680"/>
            <a:ext cx="8424936" cy="2400657"/>
          </a:xfrm>
          <a:prstGeom prst="rect">
            <a:avLst/>
          </a:prstGeom>
          <a:noFill/>
        </p:spPr>
        <p:txBody>
          <a:bodyPr wrap="square" rtlCol="0">
            <a:spAutoFit/>
          </a:bodyPr>
          <a:lstStyle/>
          <a:p>
            <a:pPr>
              <a:lnSpc>
                <a:spcPct val="150000"/>
              </a:lnSpc>
            </a:pPr>
            <a:r>
              <a:rPr lang="en-US" altLang="ko-KR" sz="1600" b="1" dirty="0" smtClean="0">
                <a:solidFill>
                  <a:schemeClr val="accent2"/>
                </a:solidFill>
                <a:latin typeface="+mn-ea"/>
              </a:rPr>
              <a:t>5.3. EM (Electro Migration)</a:t>
            </a:r>
          </a:p>
          <a:p>
            <a:pPr marL="342900" indent="-161925">
              <a:lnSpc>
                <a:spcPct val="150000"/>
              </a:lnSpc>
              <a:buFont typeface="Wingdings" panose="05000000000000000000" pitchFamily="2" charset="2"/>
              <a:buChar char="§"/>
            </a:pPr>
            <a:r>
              <a:rPr lang="ko-KR" altLang="en-US" sz="1400" dirty="0" smtClean="0">
                <a:solidFill>
                  <a:prstClr val="black"/>
                </a:solidFill>
                <a:latin typeface="맑은 고딕"/>
                <a:sym typeface="Wingdings" panose="05000000000000000000" pitchFamily="2" charset="2"/>
              </a:rPr>
              <a:t>높은 전류 및 온도로 </a:t>
            </a:r>
            <a:r>
              <a:rPr lang="en-US" altLang="ko-KR" sz="1400" dirty="0" smtClean="0">
                <a:solidFill>
                  <a:prstClr val="black"/>
                </a:solidFill>
                <a:latin typeface="맑은 고딕"/>
                <a:sym typeface="Wingdings" panose="05000000000000000000" pitchFamily="2" charset="2"/>
              </a:rPr>
              <a:t>Quality</a:t>
            </a:r>
            <a:r>
              <a:rPr lang="ko-KR" altLang="en-US" sz="1400" dirty="0" smtClean="0">
                <a:solidFill>
                  <a:prstClr val="black"/>
                </a:solidFill>
                <a:latin typeface="맑은 고딕"/>
                <a:sym typeface="Wingdings" panose="05000000000000000000" pitchFamily="2" charset="2"/>
              </a:rPr>
              <a:t>를 특성화 하기 위하여 사용되는 </a:t>
            </a:r>
            <a:r>
              <a:rPr lang="en-US" altLang="ko-KR" sz="1400" dirty="0" smtClean="0">
                <a:solidFill>
                  <a:prstClr val="black"/>
                </a:solidFill>
                <a:latin typeface="맑은 고딕"/>
                <a:sym typeface="Wingdings" panose="05000000000000000000" pitchFamily="2" charset="2"/>
              </a:rPr>
              <a:t>TEST</a:t>
            </a:r>
            <a:r>
              <a:rPr lang="ko-KR" altLang="en-US" sz="1400" dirty="0" smtClean="0">
                <a:solidFill>
                  <a:prstClr val="black"/>
                </a:solidFill>
                <a:latin typeface="맑은 고딕"/>
                <a:sym typeface="Wingdings" panose="05000000000000000000" pitchFamily="2" charset="2"/>
              </a:rPr>
              <a:t>로 금속 배선의 신뢰성 불량 항목</a:t>
            </a:r>
            <a:r>
              <a:rPr lang="en-US" altLang="ko-KR" sz="1400" dirty="0" smtClean="0">
                <a:solidFill>
                  <a:prstClr val="black"/>
                </a:solidFill>
                <a:latin typeface="맑은 고딕"/>
                <a:sym typeface="Wingdings" panose="05000000000000000000" pitchFamily="2" charset="2"/>
              </a:rPr>
              <a:t>.</a:t>
            </a:r>
          </a:p>
          <a:p>
            <a:pPr marL="342900" indent="-161925">
              <a:lnSpc>
                <a:spcPct val="150000"/>
              </a:lnSpc>
              <a:buFont typeface="Wingdings" panose="05000000000000000000" pitchFamily="2" charset="2"/>
              <a:buChar char="§"/>
            </a:pPr>
            <a:r>
              <a:rPr lang="ko-KR" altLang="en-US" sz="1400" dirty="0">
                <a:solidFill>
                  <a:prstClr val="black"/>
                </a:solidFill>
                <a:latin typeface="맑은 고딕"/>
                <a:sym typeface="Wingdings" panose="05000000000000000000" pitchFamily="2" charset="2"/>
              </a:rPr>
              <a:t>전자가 이동하는 도중 금속원자와 충돌하면서 금속원자들이 조금씩 떠 밀려나가게 </a:t>
            </a:r>
            <a:r>
              <a:rPr lang="ko-KR" altLang="en-US" sz="1400" dirty="0" smtClean="0">
                <a:solidFill>
                  <a:prstClr val="black"/>
                </a:solidFill>
                <a:latin typeface="맑은 고딕"/>
                <a:sym typeface="Wingdings" panose="05000000000000000000" pitchFamily="2" charset="2"/>
              </a:rPr>
              <a:t>됨</a:t>
            </a:r>
            <a:r>
              <a:rPr lang="en-US" altLang="ko-KR" sz="1400" dirty="0" smtClean="0">
                <a:solidFill>
                  <a:prstClr val="black"/>
                </a:solidFill>
                <a:latin typeface="맑은 고딕"/>
                <a:sym typeface="Wingdings" panose="05000000000000000000" pitchFamily="2" charset="2"/>
              </a:rPr>
              <a:t>.</a:t>
            </a:r>
          </a:p>
          <a:p>
            <a:pPr marL="342900" indent="-161925">
              <a:lnSpc>
                <a:spcPct val="150000"/>
              </a:lnSpc>
              <a:buFont typeface="Wingdings" panose="05000000000000000000" pitchFamily="2" charset="2"/>
              <a:buChar char="§"/>
            </a:pPr>
            <a:r>
              <a:rPr lang="ko-KR" altLang="en-US" sz="1400" dirty="0" smtClean="0">
                <a:solidFill>
                  <a:prstClr val="black"/>
                </a:solidFill>
                <a:latin typeface="맑은 고딕"/>
                <a:sym typeface="Wingdings" panose="05000000000000000000" pitchFamily="2" charset="2"/>
              </a:rPr>
              <a:t>오랜 </a:t>
            </a:r>
            <a:r>
              <a:rPr lang="ko-KR" altLang="en-US" sz="1400" dirty="0">
                <a:solidFill>
                  <a:prstClr val="black"/>
                </a:solidFill>
                <a:latin typeface="맑은 고딕"/>
                <a:sym typeface="Wingdings" panose="05000000000000000000" pitchFamily="2" charset="2"/>
              </a:rPr>
              <a:t>시간 동안 이런 현상이 진행되면서</a:t>
            </a:r>
            <a:r>
              <a:rPr lang="en-US" altLang="ko-KR" sz="1400" dirty="0">
                <a:solidFill>
                  <a:prstClr val="black"/>
                </a:solidFill>
                <a:latin typeface="맑은 고딕"/>
                <a:sym typeface="Wingdings" panose="05000000000000000000" pitchFamily="2" charset="2"/>
              </a:rPr>
              <a:t>, </a:t>
            </a:r>
            <a:r>
              <a:rPr lang="ko-KR" altLang="en-US" sz="1400" dirty="0">
                <a:solidFill>
                  <a:prstClr val="black"/>
                </a:solidFill>
                <a:latin typeface="맑은 고딕"/>
                <a:sym typeface="Wingdings" panose="05000000000000000000" pitchFamily="2" charset="2"/>
              </a:rPr>
              <a:t>아래와 같이 </a:t>
            </a:r>
            <a:r>
              <a:rPr lang="en-US" altLang="ko-KR" sz="1400" dirty="0">
                <a:solidFill>
                  <a:prstClr val="black"/>
                </a:solidFill>
                <a:latin typeface="맑은 고딕"/>
                <a:sym typeface="Wingdings" panose="05000000000000000000" pitchFamily="2" charset="2"/>
              </a:rPr>
              <a:t>2</a:t>
            </a:r>
            <a:r>
              <a:rPr lang="ko-KR" altLang="en-US" sz="1400" dirty="0">
                <a:solidFill>
                  <a:prstClr val="black"/>
                </a:solidFill>
                <a:latin typeface="맑은 고딕"/>
                <a:sym typeface="Wingdings" panose="05000000000000000000" pitchFamily="2" charset="2"/>
              </a:rPr>
              <a:t>가지 측면의 문제가 </a:t>
            </a:r>
            <a:r>
              <a:rPr lang="ko-KR" altLang="en-US" sz="1400" dirty="0" smtClean="0">
                <a:solidFill>
                  <a:prstClr val="black"/>
                </a:solidFill>
                <a:latin typeface="맑은 고딕"/>
                <a:sym typeface="Wingdings" panose="05000000000000000000" pitchFamily="2" charset="2"/>
              </a:rPr>
              <a:t>발생</a:t>
            </a:r>
            <a:r>
              <a:rPr lang="en-US" altLang="ko-KR" sz="1400" dirty="0" smtClean="0">
                <a:solidFill>
                  <a:prstClr val="black"/>
                </a:solidFill>
                <a:latin typeface="맑은 고딕"/>
                <a:sym typeface="Wingdings" panose="05000000000000000000" pitchFamily="2" charset="2"/>
              </a:rPr>
              <a:t>.</a:t>
            </a:r>
            <a:endParaRPr lang="en-US" altLang="ko-KR" sz="1400" dirty="0">
              <a:solidFill>
                <a:prstClr val="black"/>
              </a:solidFill>
              <a:latin typeface="맑은 고딕"/>
              <a:sym typeface="Wingdings" panose="05000000000000000000" pitchFamily="2" charset="2"/>
            </a:endParaRPr>
          </a:p>
          <a:p>
            <a:pPr marL="622300" indent="-266700">
              <a:lnSpc>
                <a:spcPct val="150000"/>
              </a:lnSpc>
              <a:buFont typeface="+mj-lt"/>
              <a:buAutoNum type="arabicPeriod"/>
              <a:tabLst>
                <a:tab pos="622300" algn="l"/>
              </a:tabLst>
            </a:pPr>
            <a:r>
              <a:rPr lang="en-US" altLang="ko-KR" sz="1400" dirty="0" smtClean="0">
                <a:solidFill>
                  <a:prstClr val="black"/>
                </a:solidFill>
                <a:latin typeface="맑은 고딕"/>
                <a:sym typeface="Wingdings" panose="05000000000000000000" pitchFamily="2" charset="2"/>
              </a:rPr>
              <a:t>​</a:t>
            </a:r>
            <a:r>
              <a:rPr lang="ko-KR" altLang="en-US" sz="1400" dirty="0" smtClean="0">
                <a:solidFill>
                  <a:prstClr val="black"/>
                </a:solidFill>
                <a:latin typeface="맑은 고딕"/>
                <a:sym typeface="Wingdings" panose="05000000000000000000" pitchFamily="2" charset="2"/>
              </a:rPr>
              <a:t>금속원자들이 빠져나간 </a:t>
            </a:r>
            <a:r>
              <a:rPr lang="ko-KR" altLang="en-US" sz="1400" dirty="0">
                <a:solidFill>
                  <a:prstClr val="black"/>
                </a:solidFill>
                <a:latin typeface="맑은 고딕"/>
                <a:sym typeface="Wingdings" panose="05000000000000000000" pitchFamily="2" charset="2"/>
              </a:rPr>
              <a:t>곳은 점점 </a:t>
            </a:r>
            <a:r>
              <a:rPr lang="ko-KR" altLang="en-US" sz="1400" dirty="0" smtClean="0">
                <a:solidFill>
                  <a:prstClr val="black"/>
                </a:solidFill>
                <a:latin typeface="맑은 고딕"/>
                <a:sym typeface="Wingdings" panose="05000000000000000000" pitchFamily="2" charset="2"/>
              </a:rPr>
              <a:t>빈 공간이 </a:t>
            </a:r>
            <a:r>
              <a:rPr lang="ko-KR" altLang="en-US" sz="1400" dirty="0">
                <a:solidFill>
                  <a:prstClr val="black"/>
                </a:solidFill>
                <a:latin typeface="맑은 고딕"/>
                <a:sym typeface="Wingdings" panose="05000000000000000000" pitchFamily="2" charset="2"/>
              </a:rPr>
              <a:t>되어 </a:t>
            </a:r>
            <a:r>
              <a:rPr lang="en-US" altLang="ko-KR" sz="1400" dirty="0">
                <a:solidFill>
                  <a:prstClr val="black"/>
                </a:solidFill>
                <a:latin typeface="맑은 고딕"/>
                <a:sym typeface="Wingdings" panose="05000000000000000000" pitchFamily="2" charset="2"/>
              </a:rPr>
              <a:t>Void</a:t>
            </a:r>
            <a:r>
              <a:rPr lang="ko-KR" altLang="en-US" sz="1400" dirty="0">
                <a:solidFill>
                  <a:prstClr val="black"/>
                </a:solidFill>
                <a:latin typeface="맑은 고딕"/>
                <a:sym typeface="Wingdings" panose="05000000000000000000" pitchFamily="2" charset="2"/>
              </a:rPr>
              <a:t>가 </a:t>
            </a:r>
            <a:r>
              <a:rPr lang="ko-KR" altLang="en-US" sz="1400" dirty="0" smtClean="0">
                <a:solidFill>
                  <a:prstClr val="black"/>
                </a:solidFill>
                <a:latin typeface="맑은 고딕"/>
                <a:sym typeface="Wingdings" panose="05000000000000000000" pitchFamily="2" charset="2"/>
              </a:rPr>
              <a:t>발생함</a:t>
            </a:r>
            <a:r>
              <a:rPr lang="en-US" altLang="ko-KR" sz="1400" dirty="0">
                <a:solidFill>
                  <a:prstClr val="black"/>
                </a:solidFill>
                <a:latin typeface="맑은 고딕"/>
                <a:sym typeface="Wingdings" panose="05000000000000000000" pitchFamily="2" charset="2"/>
              </a:rPr>
              <a:t> </a:t>
            </a:r>
            <a:r>
              <a:rPr lang="en-US" altLang="ko-KR" sz="1400" dirty="0" smtClean="0">
                <a:solidFill>
                  <a:prstClr val="black"/>
                </a:solidFill>
                <a:latin typeface="맑은 고딕"/>
                <a:sym typeface="Wingdings" panose="05000000000000000000" pitchFamily="2" charset="2"/>
              </a:rPr>
              <a:t> OPEN</a:t>
            </a:r>
            <a:endParaRPr lang="en-US" altLang="ko-KR" sz="1400" dirty="0">
              <a:solidFill>
                <a:prstClr val="black"/>
              </a:solidFill>
              <a:latin typeface="맑은 고딕"/>
              <a:sym typeface="Wingdings" panose="05000000000000000000" pitchFamily="2" charset="2"/>
            </a:endParaRPr>
          </a:p>
          <a:p>
            <a:pPr marL="622300" indent="-266700">
              <a:lnSpc>
                <a:spcPct val="150000"/>
              </a:lnSpc>
              <a:buFont typeface="+mj-lt"/>
              <a:buAutoNum type="arabicPeriod"/>
              <a:tabLst>
                <a:tab pos="622300" algn="l"/>
              </a:tabLst>
            </a:pPr>
            <a:r>
              <a:rPr lang="ko-KR" altLang="en-US" sz="1400" dirty="0" smtClean="0">
                <a:solidFill>
                  <a:prstClr val="black"/>
                </a:solidFill>
                <a:latin typeface="맑은 고딕"/>
                <a:sym typeface="Wingdings" panose="05000000000000000000" pitchFamily="2" charset="2"/>
              </a:rPr>
              <a:t>금속원자들이 빠져 나와 이동 중</a:t>
            </a:r>
            <a:r>
              <a:rPr lang="ko-KR" altLang="en-US" sz="1400" dirty="0">
                <a:solidFill>
                  <a:prstClr val="black"/>
                </a:solidFill>
                <a:latin typeface="맑은 고딕"/>
                <a:sym typeface="Wingdings" panose="05000000000000000000" pitchFamily="2" charset="2"/>
              </a:rPr>
              <a:t> 특정한 위치에 모여 쌓이게 되면</a:t>
            </a:r>
            <a:r>
              <a:rPr lang="en-US" altLang="ko-KR" sz="1400" dirty="0">
                <a:solidFill>
                  <a:prstClr val="black"/>
                </a:solidFill>
                <a:latin typeface="맑은 고딕"/>
                <a:sym typeface="Wingdings" panose="05000000000000000000" pitchFamily="2" charset="2"/>
              </a:rPr>
              <a:t>, </a:t>
            </a:r>
            <a:r>
              <a:rPr lang="ko-KR" altLang="en-US" sz="1400" dirty="0">
                <a:solidFill>
                  <a:prstClr val="black"/>
                </a:solidFill>
                <a:latin typeface="맑은 고딕"/>
                <a:sym typeface="Wingdings" panose="05000000000000000000" pitchFamily="2" charset="2"/>
              </a:rPr>
              <a:t>원치 않은 금속 패턴이 성장하게 되는데</a:t>
            </a:r>
            <a:r>
              <a:rPr lang="en-US" altLang="ko-KR" sz="1400" dirty="0">
                <a:solidFill>
                  <a:prstClr val="black"/>
                </a:solidFill>
                <a:latin typeface="맑은 고딕"/>
                <a:sym typeface="Wingdings" panose="05000000000000000000" pitchFamily="2" charset="2"/>
              </a:rPr>
              <a:t>, </a:t>
            </a:r>
            <a:r>
              <a:rPr lang="ko-KR" altLang="en-US" sz="1400" dirty="0">
                <a:solidFill>
                  <a:prstClr val="black"/>
                </a:solidFill>
                <a:latin typeface="맑은 고딕"/>
                <a:sym typeface="Wingdings" panose="05000000000000000000" pitchFamily="2" charset="2"/>
              </a:rPr>
              <a:t>이때 </a:t>
            </a:r>
            <a:r>
              <a:rPr lang="en-US" altLang="ko-KR" sz="1400" dirty="0">
                <a:solidFill>
                  <a:prstClr val="black"/>
                </a:solidFill>
                <a:latin typeface="맑은 고딕"/>
                <a:sym typeface="Wingdings" panose="05000000000000000000" pitchFamily="2" charset="2"/>
              </a:rPr>
              <a:t>Hillock</a:t>
            </a:r>
            <a:r>
              <a:rPr lang="ko-KR" altLang="en-US" sz="1400" dirty="0">
                <a:solidFill>
                  <a:prstClr val="black"/>
                </a:solidFill>
                <a:latin typeface="맑은 고딕"/>
                <a:sym typeface="Wingdings" panose="05000000000000000000" pitchFamily="2" charset="2"/>
              </a:rPr>
              <a:t>이 </a:t>
            </a:r>
            <a:r>
              <a:rPr lang="ko-KR" altLang="en-US" sz="1400" dirty="0" smtClean="0">
                <a:solidFill>
                  <a:prstClr val="black"/>
                </a:solidFill>
                <a:latin typeface="맑은 고딕"/>
                <a:sym typeface="Wingdings" panose="05000000000000000000" pitchFamily="2" charset="2"/>
              </a:rPr>
              <a:t>발생</a:t>
            </a:r>
            <a:r>
              <a:rPr lang="en-US" altLang="ko-KR" sz="1400" dirty="0" smtClean="0">
                <a:solidFill>
                  <a:prstClr val="black"/>
                </a:solidFill>
                <a:latin typeface="맑은 고딕"/>
                <a:sym typeface="Wingdings" panose="05000000000000000000" pitchFamily="2" charset="2"/>
              </a:rPr>
              <a:t>  SHORT</a:t>
            </a:r>
          </a:p>
        </p:txBody>
      </p:sp>
      <p:pic>
        <p:nvPicPr>
          <p:cNvPr id="1026" name="Picture 2" descr="https://blogfiles.pstatic.net/MjAyMDA4MjZfNjcg/MDAxNTk4MzY4NDIxNTkz.IG2M2gWXn7iJ5SUveqzRugK_IA07Ga3txUpVqKV8EVIg.Xm2c9A8Ji0UPztJTZqawNMqANRmeTDhvbN9mGqS5i_Yg.JPEG.fustfust/EM2.JPG?type=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35" y="4265624"/>
            <a:ext cx="3411169" cy="15279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3764328"/>
            <a:ext cx="4824536" cy="261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849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ko-KR" altLang="en-US" b="1" dirty="0" smtClean="0">
                <a:solidFill>
                  <a:srgbClr val="0094DA"/>
                </a:solidFill>
                <a:latin typeface="맑은 고딕" panose="020B0503020000020004" pitchFamily="50" charset="-127"/>
                <a:ea typeface="맑은 고딕" panose="020B0503020000020004" pitchFamily="50" charset="-127"/>
              </a:rPr>
              <a:t>별</a:t>
            </a:r>
            <a:r>
              <a:rPr kumimoji="0" lang="ko-KR" altLang="en-US" b="1" dirty="0">
                <a:solidFill>
                  <a:srgbClr val="0094DA"/>
                </a:solidFill>
                <a:latin typeface="맑은 고딕" panose="020B0503020000020004" pitchFamily="50" charset="-127"/>
                <a:ea typeface="맑은 고딕" panose="020B0503020000020004" pitchFamily="50" charset="-127"/>
              </a:rPr>
              <a:t>첨</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준</a:t>
            </a:r>
            <a:r>
              <a:rPr kumimoji="0" lang="ko-KR" altLang="en-US" b="1" dirty="0">
                <a:solidFill>
                  <a:srgbClr val="0094DA"/>
                </a:solidFill>
                <a:latin typeface="맑은 고딕" panose="020B0503020000020004" pitchFamily="50" charset="-127"/>
                <a:ea typeface="맑은 고딕" panose="020B0503020000020004" pitchFamily="50" charset="-127"/>
              </a:rPr>
              <a:t>비</a:t>
            </a:r>
            <a:r>
              <a:rPr kumimoji="0" lang="ko-KR" altLang="en-US" b="1" dirty="0" smtClean="0">
                <a:solidFill>
                  <a:srgbClr val="0094DA"/>
                </a:solidFill>
                <a:latin typeface="맑은 고딕" panose="020B0503020000020004" pitchFamily="50" charset="-127"/>
                <a:ea typeface="맑은 고딕" panose="020B0503020000020004" pitchFamily="50" charset="-127"/>
              </a:rPr>
              <a:t> 과정</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42</a:t>
            </a:fld>
            <a:endParaRPr lang="ko-KR" altLang="en-US" sz="1050" dirty="0">
              <a:solidFill>
                <a:prstClr val="black">
                  <a:tint val="75000"/>
                </a:prst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48" y="764704"/>
            <a:ext cx="8605282"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직사각형 4"/>
          <p:cNvSpPr/>
          <p:nvPr/>
        </p:nvSpPr>
        <p:spPr>
          <a:xfrm>
            <a:off x="539552" y="5857527"/>
            <a:ext cx="1891672" cy="307777"/>
          </a:xfrm>
          <a:prstGeom prst="rect">
            <a:avLst/>
          </a:prstGeom>
        </p:spPr>
        <p:txBody>
          <a:bodyPr wrap="none">
            <a:spAutoFit/>
          </a:bodyPr>
          <a:lstStyle/>
          <a:p>
            <a:r>
              <a:rPr lang="ko-KR" altLang="en-US" sz="1400" dirty="0" smtClean="0">
                <a:solidFill>
                  <a:prstClr val="black"/>
                </a:solidFill>
                <a:latin typeface="맑은 고딕"/>
                <a:sym typeface="Wingdings" panose="05000000000000000000" pitchFamily="2" charset="2"/>
              </a:rPr>
              <a:t>출처 </a:t>
            </a:r>
            <a:r>
              <a:rPr lang="en-US" altLang="ko-KR" sz="1400" dirty="0" smtClean="0">
                <a:solidFill>
                  <a:prstClr val="black"/>
                </a:solidFill>
                <a:latin typeface="맑은 고딕"/>
                <a:sym typeface="Wingdings" panose="05000000000000000000" pitchFamily="2" charset="2"/>
              </a:rPr>
              <a:t>: QRT </a:t>
            </a:r>
            <a:r>
              <a:rPr lang="ko-KR" altLang="en-US" sz="1400" dirty="0" smtClean="0">
                <a:solidFill>
                  <a:prstClr val="black"/>
                </a:solidFill>
                <a:latin typeface="맑은 고딕"/>
                <a:sym typeface="Wingdings" panose="05000000000000000000" pitchFamily="2" charset="2"/>
              </a:rPr>
              <a:t>홈페이지 </a:t>
            </a:r>
            <a:endParaRPr lang="ko-KR" altLang="en-US" dirty="0"/>
          </a:p>
        </p:txBody>
      </p:sp>
    </p:spTree>
    <p:extLst>
      <p:ext uri="{BB962C8B-B14F-4D97-AF65-F5344CB8AC3E}">
        <p14:creationId xmlns:p14="http://schemas.microsoft.com/office/powerpoint/2010/main" val="39944702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ko-KR" altLang="en-US" b="1" dirty="0" smtClean="0">
                <a:solidFill>
                  <a:srgbClr val="0094DA"/>
                </a:solidFill>
                <a:latin typeface="맑은 고딕" panose="020B0503020000020004" pitchFamily="50" charset="-127"/>
                <a:ea typeface="맑은 고딕" panose="020B0503020000020004" pitchFamily="50" charset="-127"/>
              </a:rPr>
              <a:t>별</a:t>
            </a:r>
            <a:r>
              <a:rPr kumimoji="0" lang="ko-KR" altLang="en-US" b="1" dirty="0">
                <a:solidFill>
                  <a:srgbClr val="0094DA"/>
                </a:solidFill>
                <a:latin typeface="맑은 고딕" panose="020B0503020000020004" pitchFamily="50" charset="-127"/>
                <a:ea typeface="맑은 고딕" panose="020B0503020000020004" pitchFamily="50" charset="-127"/>
              </a:rPr>
              <a:t>첨</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 Time Chart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43</a:t>
            </a:fld>
            <a:endParaRPr lang="ko-KR" altLang="en-US" sz="1050" dirty="0">
              <a:solidFill>
                <a:prstClr val="black">
                  <a:tint val="75000"/>
                </a:prstClr>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692696"/>
            <a:ext cx="8548007"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3904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44</a:t>
            </a:fld>
            <a:endParaRPr lang="ko-KR" altLang="en-US" sz="1050" dirty="0">
              <a:solidFill>
                <a:prstClr val="black">
                  <a:tint val="75000"/>
                </a:prstClr>
              </a:solidFill>
            </a:endParaRPr>
          </a:p>
        </p:txBody>
      </p:sp>
      <p:sp>
        <p:nvSpPr>
          <p:cNvPr id="2" name="TextBox 1"/>
          <p:cNvSpPr txBox="1"/>
          <p:nvPr/>
        </p:nvSpPr>
        <p:spPr>
          <a:xfrm>
            <a:off x="3250010" y="2952207"/>
            <a:ext cx="4418334" cy="646331"/>
          </a:xfrm>
          <a:prstGeom prst="rect">
            <a:avLst/>
          </a:prstGeom>
          <a:solidFill>
            <a:schemeClr val="bg1"/>
          </a:solidFill>
        </p:spPr>
        <p:txBody>
          <a:bodyPr wrap="square" rtlCol="0">
            <a:spAutoFit/>
          </a:bodyPr>
          <a:lstStyle/>
          <a:p>
            <a:pPr defTabSz="957816"/>
            <a:r>
              <a:rPr lang="ko-KR" altLang="en-US" sz="3600" dirty="0" smtClean="0">
                <a:solidFill>
                  <a:srgbClr val="0094DA"/>
                </a:solidFill>
                <a:latin typeface="HY헤드라인M" panose="02030600000101010101" pitchFamily="18" charset="-127"/>
                <a:ea typeface="HY헤드라인M" panose="02030600000101010101" pitchFamily="18" charset="-127"/>
              </a:rPr>
              <a:t> 감사합니다</a:t>
            </a:r>
            <a:r>
              <a:rPr lang="en-US" altLang="ko-KR" sz="3600" dirty="0" smtClean="0">
                <a:solidFill>
                  <a:srgbClr val="0094DA"/>
                </a:solidFill>
                <a:latin typeface="HY헤드라인M" panose="02030600000101010101" pitchFamily="18" charset="-127"/>
                <a:ea typeface="HY헤드라인M" panose="02030600000101010101" pitchFamily="18" charset="-127"/>
              </a:rPr>
              <a:t>.</a:t>
            </a:r>
            <a:endParaRPr lang="en-US" altLang="ko-KR" sz="2000" dirty="0">
              <a:solidFill>
                <a:srgbClr val="00B0F0"/>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25836850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5110428"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1.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신뢰성이란</a:t>
            </a:r>
            <a:r>
              <a:rPr kumimoji="0" lang="en-US" altLang="ko-KR" b="1" dirty="0" smtClean="0">
                <a:solidFill>
                  <a:srgbClr val="0094DA"/>
                </a:solidFill>
                <a:latin typeface="맑은 고딕" panose="020B0503020000020004" pitchFamily="50" charset="-127"/>
                <a:ea typeface="맑은 고딕" panose="020B0503020000020004" pitchFamily="50" charset="-127"/>
              </a:rPr>
              <a:t>?</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5</a:t>
            </a:fld>
            <a:endParaRPr lang="ko-KR" altLang="en-US" sz="1050" dirty="0">
              <a:solidFill>
                <a:prstClr val="black">
                  <a:tint val="75000"/>
                </a:prstClr>
              </a:solidFill>
            </a:endParaRPr>
          </a:p>
        </p:txBody>
      </p:sp>
      <p:sp>
        <p:nvSpPr>
          <p:cNvPr id="4" name="직사각형 3"/>
          <p:cNvSpPr/>
          <p:nvPr/>
        </p:nvSpPr>
        <p:spPr>
          <a:xfrm>
            <a:off x="395536" y="560869"/>
            <a:ext cx="8496944" cy="1431161"/>
          </a:xfrm>
          <a:prstGeom prst="rect">
            <a:avLst/>
          </a:prstGeom>
        </p:spPr>
        <p:txBody>
          <a:bodyPr wrap="square">
            <a:spAutoFit/>
          </a:bodyPr>
          <a:lstStyle/>
          <a:p>
            <a:pPr lvl="0">
              <a:lnSpc>
                <a:spcPct val="150000"/>
              </a:lnSpc>
            </a:pPr>
            <a:r>
              <a:rPr lang="en-US" altLang="ko-KR" sz="1600" b="1" dirty="0" smtClean="0">
                <a:solidFill>
                  <a:srgbClr val="ED7D31"/>
                </a:solidFill>
                <a:latin typeface="맑은 고딕"/>
              </a:rPr>
              <a:t>1.4. </a:t>
            </a:r>
            <a:r>
              <a:rPr lang="ko-KR" altLang="en-US" sz="1600" b="1" dirty="0" smtClean="0">
                <a:solidFill>
                  <a:srgbClr val="ED7D31"/>
                </a:solidFill>
                <a:latin typeface="맑은 고딕"/>
              </a:rPr>
              <a:t>품질과 신뢰성의 차이</a:t>
            </a:r>
            <a:endParaRPr lang="en-US" altLang="ko-KR" sz="1600" b="1" dirty="0" smtClean="0">
              <a:solidFill>
                <a:srgbClr val="ED7D31"/>
              </a:solidFill>
              <a:latin typeface="맑은 고딕"/>
            </a:endParaRPr>
          </a:p>
          <a:p>
            <a:pPr marL="461963" lvl="0" indent="-285750" fontAlgn="base">
              <a:lnSpc>
                <a:spcPct val="150000"/>
              </a:lnSpc>
              <a:spcBef>
                <a:spcPct val="0"/>
              </a:spcBef>
              <a:spcAft>
                <a:spcPct val="0"/>
              </a:spcAft>
              <a:buFont typeface="Wingdings" panose="05000000000000000000" pitchFamily="2" charset="2"/>
              <a:buChar char="§"/>
            </a:pPr>
            <a:r>
              <a:rPr lang="ko-KR" altLang="en-US" sz="1400" dirty="0" smtClean="0">
                <a:solidFill>
                  <a:prstClr val="black"/>
                </a:solidFill>
                <a:latin typeface="맑은 고딕"/>
                <a:sym typeface="Wingdings" panose="05000000000000000000" pitchFamily="2" charset="2"/>
              </a:rPr>
              <a:t>신뢰성은 품질관리의 활동 중 한 분야로 품질관리는 </a:t>
            </a:r>
            <a:r>
              <a:rPr lang="ko-KR" altLang="en-US" sz="1400" dirty="0" err="1" smtClean="0">
                <a:solidFill>
                  <a:prstClr val="black"/>
                </a:solidFill>
                <a:latin typeface="맑은 고딕"/>
                <a:sym typeface="Wingdings" panose="05000000000000000000" pitchFamily="2" charset="2"/>
              </a:rPr>
              <a:t>모수의</a:t>
            </a:r>
            <a:r>
              <a:rPr lang="ko-KR" altLang="en-US" sz="1400" dirty="0" smtClean="0">
                <a:solidFill>
                  <a:prstClr val="black"/>
                </a:solidFill>
                <a:latin typeface="맑은 고딕"/>
                <a:sym typeface="Wingdings" panose="05000000000000000000" pitchFamily="2" charset="2"/>
              </a:rPr>
              <a:t> 영역에서 불량의 분포를 통제</a:t>
            </a:r>
            <a:r>
              <a:rPr lang="en-US" altLang="ko-KR" sz="1400" dirty="0" smtClean="0">
                <a:solidFill>
                  <a:prstClr val="black"/>
                </a:solidFill>
                <a:latin typeface="맑은 고딕"/>
                <a:sym typeface="Wingdings" panose="05000000000000000000" pitchFamily="2" charset="2"/>
              </a:rPr>
              <a:t>(Control) </a:t>
            </a:r>
            <a:r>
              <a:rPr lang="ko-KR" altLang="en-US" sz="1400" dirty="0" smtClean="0">
                <a:solidFill>
                  <a:prstClr val="black"/>
                </a:solidFill>
                <a:latin typeface="맑은 고딕"/>
                <a:sym typeface="Wingdings" panose="05000000000000000000" pitchFamily="2" charset="2"/>
              </a:rPr>
              <a:t>하지만</a:t>
            </a:r>
            <a:r>
              <a:rPr lang="en-US" altLang="ko-KR" sz="1400" dirty="0" smtClean="0">
                <a:solidFill>
                  <a:prstClr val="black"/>
                </a:solidFill>
                <a:latin typeface="맑은 고딕"/>
                <a:sym typeface="Wingdings" panose="05000000000000000000" pitchFamily="2" charset="2"/>
              </a:rPr>
              <a:t>, </a:t>
            </a:r>
            <a:r>
              <a:rPr lang="ko-KR" altLang="en-US" sz="1400" dirty="0" smtClean="0">
                <a:solidFill>
                  <a:prstClr val="black"/>
                </a:solidFill>
                <a:latin typeface="맑은 고딕"/>
                <a:sym typeface="Wingdings" panose="05000000000000000000" pitchFamily="2" charset="2"/>
              </a:rPr>
              <a:t>신뢰성은 시간의 영역에서 고장의 분포를 관리</a:t>
            </a:r>
            <a:r>
              <a:rPr lang="en-US" altLang="ko-KR" sz="1400" dirty="0" smtClean="0">
                <a:solidFill>
                  <a:prstClr val="black"/>
                </a:solidFill>
                <a:latin typeface="맑은 고딕"/>
                <a:sym typeface="Wingdings" panose="05000000000000000000" pitchFamily="2" charset="2"/>
              </a:rPr>
              <a:t>(Management) </a:t>
            </a:r>
            <a:r>
              <a:rPr lang="ko-KR" altLang="en-US" sz="1400" dirty="0" smtClean="0">
                <a:solidFill>
                  <a:prstClr val="black"/>
                </a:solidFill>
                <a:latin typeface="맑은 고딕"/>
                <a:sym typeface="Wingdings" panose="05000000000000000000" pitchFamily="2" charset="2"/>
              </a:rPr>
              <a:t>함</a:t>
            </a:r>
            <a:r>
              <a:rPr lang="en-US" altLang="ko-KR" sz="1400" dirty="0" smtClean="0">
                <a:solidFill>
                  <a:prstClr val="black"/>
                </a:solidFill>
                <a:latin typeface="맑은 고딕"/>
                <a:sym typeface="Wingdings" panose="05000000000000000000" pitchFamily="2" charset="2"/>
              </a:rPr>
              <a:t>.</a:t>
            </a:r>
            <a:endParaRPr lang="en-US" altLang="ko-KR" sz="1400" dirty="0">
              <a:solidFill>
                <a:prstClr val="black"/>
              </a:solidFill>
              <a:latin typeface="맑은 고딕"/>
              <a:sym typeface="Wingdings" panose="05000000000000000000" pitchFamily="2" charset="2"/>
            </a:endParaRPr>
          </a:p>
          <a:p>
            <a:pPr lvl="0">
              <a:lnSpc>
                <a:spcPct val="150000"/>
              </a:lnSpc>
            </a:pPr>
            <a:endParaRPr lang="en-US" altLang="ko-KR" sz="1400" b="1" dirty="0">
              <a:solidFill>
                <a:srgbClr val="ED7D31"/>
              </a:solidFill>
              <a:latin typeface="맑은 고딕"/>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772816"/>
            <a:ext cx="5904656" cy="44582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414347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5110428"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a:solidFill>
                  <a:srgbClr val="0094DA"/>
                </a:solidFill>
                <a:latin typeface="맑은 고딕" panose="020B0503020000020004" pitchFamily="50" charset="-127"/>
                <a:ea typeface="맑은 고딕" panose="020B0503020000020004" pitchFamily="50" charset="-127"/>
              </a:rPr>
              <a:t>2</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필요성</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6</a:t>
            </a:fld>
            <a:endParaRPr lang="ko-KR" altLang="en-US" sz="1050" dirty="0">
              <a:solidFill>
                <a:prstClr val="black">
                  <a:tint val="75000"/>
                </a:prstClr>
              </a:solidFill>
            </a:endParaRPr>
          </a:p>
        </p:txBody>
      </p:sp>
      <p:sp>
        <p:nvSpPr>
          <p:cNvPr id="4" name="직사각형 3"/>
          <p:cNvSpPr/>
          <p:nvPr/>
        </p:nvSpPr>
        <p:spPr>
          <a:xfrm>
            <a:off x="395536" y="560869"/>
            <a:ext cx="8352928" cy="461665"/>
          </a:xfrm>
          <a:prstGeom prst="rect">
            <a:avLst/>
          </a:prstGeom>
        </p:spPr>
        <p:txBody>
          <a:bodyPr wrap="square">
            <a:spAutoFit/>
          </a:bodyPr>
          <a:lstStyle/>
          <a:p>
            <a:pPr lvl="0">
              <a:lnSpc>
                <a:spcPct val="150000"/>
              </a:lnSpc>
            </a:pPr>
            <a:r>
              <a:rPr lang="en-US" altLang="ko-KR" sz="1600" b="1" dirty="0" smtClean="0">
                <a:solidFill>
                  <a:srgbClr val="ED7D31"/>
                </a:solidFill>
                <a:latin typeface="맑은 고딕"/>
              </a:rPr>
              <a:t>2.</a:t>
            </a:r>
            <a:r>
              <a:rPr lang="en-US" altLang="ko-KR" sz="1600" b="1" dirty="0">
                <a:solidFill>
                  <a:srgbClr val="ED7D31"/>
                </a:solidFill>
                <a:latin typeface="맑은 고딕"/>
              </a:rPr>
              <a:t>1</a:t>
            </a:r>
            <a:r>
              <a:rPr lang="en-US" altLang="ko-KR" sz="1600" b="1" dirty="0" smtClean="0">
                <a:solidFill>
                  <a:srgbClr val="ED7D31"/>
                </a:solidFill>
                <a:latin typeface="맑은 고딕"/>
              </a:rPr>
              <a:t>. </a:t>
            </a:r>
            <a:r>
              <a:rPr lang="ko-KR" altLang="en-US" sz="1600" b="1" dirty="0">
                <a:solidFill>
                  <a:srgbClr val="ED7D31"/>
                </a:solidFill>
                <a:latin typeface="맑은 고딕"/>
              </a:rPr>
              <a:t>신뢰성 </a:t>
            </a:r>
            <a:r>
              <a:rPr lang="en-US" altLang="ko-KR" sz="1600" b="1" dirty="0" smtClean="0">
                <a:solidFill>
                  <a:srgbClr val="ED7D31"/>
                </a:solidFill>
                <a:latin typeface="맑은 고딕"/>
              </a:rPr>
              <a:t>TEST</a:t>
            </a:r>
            <a:r>
              <a:rPr lang="ko-KR" altLang="en-US" sz="1600" b="1" dirty="0" smtClean="0">
                <a:solidFill>
                  <a:srgbClr val="ED7D31"/>
                </a:solidFill>
                <a:latin typeface="맑은 고딕"/>
              </a:rPr>
              <a:t> 필요성</a:t>
            </a:r>
            <a:endParaRPr lang="en-US" altLang="ko-KR" sz="1400" b="1" dirty="0">
              <a:solidFill>
                <a:srgbClr val="ED7D31"/>
              </a:solidFill>
              <a:latin typeface="맑은 고딕"/>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09" y="1268760"/>
            <a:ext cx="8143739"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998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a:solidFill>
                  <a:srgbClr val="0094DA"/>
                </a:solidFill>
                <a:latin typeface="맑은 고딕" panose="020B0503020000020004" pitchFamily="50" charset="-127"/>
                <a:ea typeface="맑은 고딕" panose="020B0503020000020004" pitchFamily="50" charset="-127"/>
              </a:rPr>
              <a:t>3</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적</a:t>
            </a:r>
            <a:r>
              <a:rPr kumimoji="0" lang="ko-KR" altLang="en-US" b="1" dirty="0">
                <a:solidFill>
                  <a:srgbClr val="0094DA"/>
                </a:solidFill>
                <a:latin typeface="맑은 고딕" panose="020B0503020000020004" pitchFamily="50" charset="-127"/>
                <a:ea typeface="맑은 고딕" panose="020B0503020000020004" pitchFamily="50" charset="-127"/>
              </a:rPr>
              <a:t>용</a:t>
            </a:r>
            <a:r>
              <a:rPr kumimoji="0" lang="ko-KR" altLang="en-US" b="1" dirty="0" smtClean="0">
                <a:solidFill>
                  <a:srgbClr val="0094DA"/>
                </a:solidFill>
                <a:latin typeface="맑은 고딕" panose="020B0503020000020004" pitchFamily="50" charset="-127"/>
                <a:ea typeface="맑은 고딕" panose="020B0503020000020004" pitchFamily="50" charset="-127"/>
              </a:rPr>
              <a:t> 규격</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7</a:t>
            </a:fld>
            <a:endParaRPr lang="ko-KR" altLang="en-US" sz="1050" dirty="0">
              <a:solidFill>
                <a:prstClr val="black">
                  <a:tint val="75000"/>
                </a:prstClr>
              </a:solidFill>
            </a:endParaRPr>
          </a:p>
        </p:txBody>
      </p:sp>
      <p:sp>
        <p:nvSpPr>
          <p:cNvPr id="4" name="TextBox 3"/>
          <p:cNvSpPr txBox="1"/>
          <p:nvPr/>
        </p:nvSpPr>
        <p:spPr>
          <a:xfrm>
            <a:off x="395536" y="521379"/>
            <a:ext cx="8568952" cy="5570756"/>
          </a:xfrm>
          <a:prstGeom prst="rect">
            <a:avLst/>
          </a:prstGeom>
          <a:noFill/>
        </p:spPr>
        <p:txBody>
          <a:bodyPr wrap="square" rtlCol="0">
            <a:spAutoFit/>
          </a:bodyPr>
          <a:lstStyle/>
          <a:p>
            <a:pPr lvl="0">
              <a:lnSpc>
                <a:spcPct val="150000"/>
              </a:lnSpc>
            </a:pPr>
            <a:r>
              <a:rPr lang="en-US" altLang="ko-KR" sz="1600" b="1" dirty="0" smtClean="0">
                <a:solidFill>
                  <a:srgbClr val="ED7D31"/>
                </a:solidFill>
                <a:latin typeface="+mn-ea"/>
              </a:rPr>
              <a:t>3.1. </a:t>
            </a:r>
            <a:r>
              <a:rPr lang="ko-KR" altLang="en-US" sz="1600" b="1" dirty="0" smtClean="0">
                <a:solidFill>
                  <a:srgbClr val="ED7D31"/>
                </a:solidFill>
                <a:latin typeface="+mn-ea"/>
              </a:rPr>
              <a:t>국제 규격</a:t>
            </a:r>
            <a:endParaRPr lang="en-US" altLang="ko-KR" sz="1600" b="1" dirty="0" smtClean="0">
              <a:solidFill>
                <a:srgbClr val="ED7D31"/>
              </a:solidFill>
              <a:latin typeface="+mn-ea"/>
            </a:endParaRPr>
          </a:p>
          <a:p>
            <a:pPr marL="285750" indent="-109538">
              <a:lnSpc>
                <a:spcPct val="150000"/>
              </a:lnSpc>
              <a:buFont typeface="Wingdings" panose="05000000000000000000" pitchFamily="2" charset="2"/>
              <a:buChar char="§"/>
            </a:pPr>
            <a:r>
              <a:rPr lang="en-US" altLang="ko-KR" sz="1400" dirty="0" smtClean="0">
                <a:latin typeface="+mn-ea"/>
              </a:rPr>
              <a:t> IEC </a:t>
            </a:r>
            <a:r>
              <a:rPr lang="en-US" altLang="ko-KR" sz="1400" dirty="0">
                <a:latin typeface="+mn-ea"/>
              </a:rPr>
              <a:t>( International </a:t>
            </a:r>
            <a:r>
              <a:rPr lang="en-US" altLang="ko-KR" sz="1400" dirty="0" err="1">
                <a:latin typeface="+mn-ea"/>
              </a:rPr>
              <a:t>Electrotechnical</a:t>
            </a:r>
            <a:r>
              <a:rPr lang="en-US" altLang="ko-KR" sz="1400" dirty="0">
                <a:latin typeface="+mn-ea"/>
              </a:rPr>
              <a:t> Commission</a:t>
            </a:r>
            <a:r>
              <a:rPr lang="en-US" altLang="ko-KR" sz="1400" dirty="0" smtClean="0">
                <a:latin typeface="+mn-ea"/>
              </a:rPr>
              <a:t>)</a:t>
            </a:r>
          </a:p>
          <a:p>
            <a:pPr marL="742950" lvl="2" indent="-285750">
              <a:lnSpc>
                <a:spcPct val="150000"/>
              </a:lnSpc>
            </a:pPr>
            <a:r>
              <a:rPr lang="en-US" altLang="ko-KR" sz="1400" dirty="0" smtClean="0">
                <a:latin typeface="+mn-ea"/>
                <a:sym typeface="Wingdings" panose="05000000000000000000" pitchFamily="2" charset="2"/>
              </a:rPr>
              <a:t> </a:t>
            </a:r>
            <a:r>
              <a:rPr lang="ko-KR" altLang="en-US" sz="1400" dirty="0" smtClean="0">
                <a:latin typeface="+mn-ea"/>
                <a:sym typeface="Wingdings" panose="05000000000000000000" pitchFamily="2" charset="2"/>
              </a:rPr>
              <a:t>전</a:t>
            </a:r>
            <a:r>
              <a:rPr lang="ko-KR" altLang="en-US" sz="1400" dirty="0" smtClean="0">
                <a:latin typeface="+mn-ea"/>
              </a:rPr>
              <a:t>기</a:t>
            </a:r>
            <a:r>
              <a:rPr lang="en-US" altLang="ko-KR" sz="1400" dirty="0">
                <a:latin typeface="+mn-ea"/>
              </a:rPr>
              <a:t>/</a:t>
            </a:r>
            <a:r>
              <a:rPr lang="ko-KR" altLang="en-US" sz="1400" dirty="0">
                <a:latin typeface="+mn-ea"/>
              </a:rPr>
              <a:t>전자 </a:t>
            </a:r>
            <a:r>
              <a:rPr lang="ko-KR" altLang="en-US" sz="1400" dirty="0" smtClean="0">
                <a:latin typeface="+mn-ea"/>
              </a:rPr>
              <a:t>부분에 관한 각국의 규격을 통일하기 위한 국제 전기 표준화 기구</a:t>
            </a:r>
            <a:endParaRPr lang="en-US" altLang="ko-KR" sz="1400" dirty="0">
              <a:latin typeface="+mn-ea"/>
            </a:endParaRPr>
          </a:p>
          <a:p>
            <a:pPr marL="285750" lvl="0" indent="-109538">
              <a:lnSpc>
                <a:spcPct val="150000"/>
              </a:lnSpc>
              <a:buFont typeface="Wingdings" panose="05000000000000000000" pitchFamily="2" charset="2"/>
              <a:buChar char="§"/>
            </a:pPr>
            <a:r>
              <a:rPr lang="en-US" altLang="ko-KR" sz="1400" dirty="0" smtClean="0">
                <a:latin typeface="+mn-ea"/>
                <a:sym typeface="Wingdings" panose="05000000000000000000" pitchFamily="2" charset="2"/>
              </a:rPr>
              <a:t> ISO </a:t>
            </a:r>
            <a:r>
              <a:rPr lang="en-US" altLang="ko-KR" sz="1400" dirty="0">
                <a:latin typeface="+mn-ea"/>
                <a:sym typeface="Wingdings" panose="05000000000000000000" pitchFamily="2" charset="2"/>
              </a:rPr>
              <a:t>(International Standards Organization)</a:t>
            </a:r>
          </a:p>
          <a:p>
            <a:pPr lvl="1">
              <a:lnSpc>
                <a:spcPct val="150000"/>
              </a:lnSpc>
            </a:pPr>
            <a:r>
              <a:rPr lang="en-US" altLang="ko-KR" sz="1400" dirty="0">
                <a:latin typeface="+mn-ea"/>
                <a:sym typeface="Wingdings" panose="05000000000000000000" pitchFamily="2" charset="2"/>
              </a:rPr>
              <a:t> </a:t>
            </a:r>
            <a:r>
              <a:rPr lang="ko-KR" altLang="en-US" sz="1400" dirty="0">
                <a:latin typeface="+mn-ea"/>
                <a:sym typeface="Wingdings" panose="05000000000000000000" pitchFamily="2" charset="2"/>
              </a:rPr>
              <a:t>전기</a:t>
            </a:r>
            <a:r>
              <a:rPr lang="en-US" altLang="ko-KR" sz="1400" dirty="0">
                <a:latin typeface="+mn-ea"/>
                <a:sym typeface="Wingdings" panose="05000000000000000000" pitchFamily="2" charset="2"/>
              </a:rPr>
              <a:t>/</a:t>
            </a:r>
            <a:r>
              <a:rPr lang="ko-KR" altLang="en-US" sz="1400" dirty="0">
                <a:latin typeface="+mn-ea"/>
                <a:sym typeface="Wingdings" panose="05000000000000000000" pitchFamily="2" charset="2"/>
              </a:rPr>
              <a:t>전자 부분을 제외한 나머지 분야의 규격을 통일하기 위한 국제 표준화 기구</a:t>
            </a:r>
            <a:endParaRPr lang="en-US" altLang="ko-KR" sz="1400" dirty="0">
              <a:latin typeface="+mn-ea"/>
              <a:sym typeface="Wingdings" panose="05000000000000000000" pitchFamily="2" charset="2"/>
            </a:endParaRPr>
          </a:p>
          <a:p>
            <a:pPr lvl="0">
              <a:lnSpc>
                <a:spcPct val="150000"/>
              </a:lnSpc>
            </a:pPr>
            <a:endParaRPr lang="en-US" altLang="ko-KR" sz="1600" b="1" dirty="0" smtClean="0">
              <a:solidFill>
                <a:srgbClr val="ED7D31"/>
              </a:solidFill>
              <a:latin typeface="맑은 고딕"/>
            </a:endParaRPr>
          </a:p>
          <a:p>
            <a:pPr lvl="0">
              <a:lnSpc>
                <a:spcPct val="150000"/>
              </a:lnSpc>
            </a:pPr>
            <a:r>
              <a:rPr lang="en-US" altLang="ko-KR" sz="1600" b="1" dirty="0" smtClean="0">
                <a:solidFill>
                  <a:srgbClr val="ED7D31"/>
                </a:solidFill>
                <a:latin typeface="맑은 고딕"/>
              </a:rPr>
              <a:t>3.2. </a:t>
            </a:r>
            <a:r>
              <a:rPr lang="ko-KR" altLang="en-US" sz="1600" b="1" dirty="0" smtClean="0">
                <a:solidFill>
                  <a:srgbClr val="ED7D31"/>
                </a:solidFill>
                <a:latin typeface="맑은 고딕"/>
              </a:rPr>
              <a:t>제</a:t>
            </a:r>
            <a:r>
              <a:rPr lang="ko-KR" altLang="en-US" sz="1600" b="1" dirty="0">
                <a:solidFill>
                  <a:srgbClr val="ED7D31"/>
                </a:solidFill>
                <a:latin typeface="맑은 고딕"/>
              </a:rPr>
              <a:t>품</a:t>
            </a:r>
            <a:r>
              <a:rPr lang="ko-KR" altLang="en-US" sz="1600" b="1" dirty="0" smtClean="0">
                <a:solidFill>
                  <a:srgbClr val="ED7D31"/>
                </a:solidFill>
                <a:latin typeface="맑은 고딕"/>
              </a:rPr>
              <a:t> </a:t>
            </a:r>
            <a:r>
              <a:rPr lang="ko-KR" altLang="en-US" sz="1600" b="1" dirty="0">
                <a:solidFill>
                  <a:srgbClr val="ED7D31"/>
                </a:solidFill>
                <a:latin typeface="맑은 고딕"/>
              </a:rPr>
              <a:t>규격</a:t>
            </a:r>
            <a:endParaRPr lang="en-US" altLang="ko-KR" sz="1600" b="1" dirty="0">
              <a:solidFill>
                <a:srgbClr val="ED7D31"/>
              </a:solidFill>
              <a:latin typeface="맑은 고딕"/>
            </a:endParaRPr>
          </a:p>
          <a:p>
            <a:pPr marL="285750" indent="-109538">
              <a:lnSpc>
                <a:spcPct val="150000"/>
              </a:lnSpc>
              <a:buFont typeface="Wingdings" panose="05000000000000000000" pitchFamily="2" charset="2"/>
              <a:buChar char="§"/>
            </a:pPr>
            <a:r>
              <a:rPr lang="en-US" altLang="ko-KR" sz="1400" dirty="0" smtClean="0">
                <a:latin typeface="+mn-ea"/>
              </a:rPr>
              <a:t> JEDEC (Joint Electron Device Engineering Council)</a:t>
            </a:r>
          </a:p>
          <a:p>
            <a:pPr lvl="1">
              <a:lnSpc>
                <a:spcPct val="150000"/>
              </a:lnSpc>
            </a:pPr>
            <a:r>
              <a:rPr lang="en-US" altLang="ko-KR" sz="1400" dirty="0" smtClean="0">
                <a:latin typeface="+mn-ea"/>
                <a:sym typeface="Wingdings" panose="05000000000000000000" pitchFamily="2" charset="2"/>
              </a:rPr>
              <a:t> </a:t>
            </a:r>
            <a:r>
              <a:rPr lang="ko-KR" altLang="en-US" sz="1400" dirty="0" smtClean="0">
                <a:latin typeface="+mn-ea"/>
              </a:rPr>
              <a:t>반도체 분야의 국제표준화기구인 국제반도체표준협의기구로 주로 전자 제품 외형의 크기를 규정</a:t>
            </a:r>
            <a:r>
              <a:rPr lang="en-US" altLang="ko-KR" sz="1400" dirty="0" smtClean="0">
                <a:latin typeface="+mn-ea"/>
              </a:rPr>
              <a:t>.</a:t>
            </a:r>
          </a:p>
          <a:p>
            <a:pPr lvl="1">
              <a:lnSpc>
                <a:spcPct val="150000"/>
              </a:lnSpc>
            </a:pPr>
            <a:r>
              <a:rPr lang="en-US" altLang="ko-KR" sz="1400" dirty="0" smtClean="0">
                <a:latin typeface="+mn-ea"/>
                <a:sym typeface="Wingdings" panose="05000000000000000000" pitchFamily="2" charset="2"/>
              </a:rPr>
              <a:t> JESD22 series : </a:t>
            </a:r>
            <a:r>
              <a:rPr lang="ko-KR" altLang="en-US" sz="1400" dirty="0" smtClean="0">
                <a:latin typeface="+mn-ea"/>
                <a:sym typeface="Wingdings" panose="05000000000000000000" pitchFamily="2" charset="2"/>
              </a:rPr>
              <a:t>환경시험방법</a:t>
            </a:r>
            <a:endParaRPr lang="en-US" altLang="ko-KR" sz="1400" dirty="0" smtClean="0">
              <a:latin typeface="+mn-ea"/>
            </a:endParaRPr>
          </a:p>
          <a:p>
            <a:pPr lvl="1">
              <a:lnSpc>
                <a:spcPct val="150000"/>
              </a:lnSpc>
            </a:pPr>
            <a:r>
              <a:rPr lang="en-US" altLang="ko-KR" sz="1400" dirty="0" smtClean="0">
                <a:latin typeface="+mn-ea"/>
                <a:sym typeface="Wingdings" panose="05000000000000000000" pitchFamily="2" charset="2"/>
              </a:rPr>
              <a:t> Site : </a:t>
            </a:r>
            <a:r>
              <a:rPr lang="en-US" altLang="ko-KR" sz="1400" dirty="0" smtClean="0">
                <a:latin typeface="+mn-ea"/>
              </a:rPr>
              <a:t>https</a:t>
            </a:r>
            <a:r>
              <a:rPr lang="en-US" altLang="ko-KR" sz="1400" dirty="0">
                <a:latin typeface="+mn-ea"/>
              </a:rPr>
              <a:t>://www.jedec.org/</a:t>
            </a:r>
          </a:p>
          <a:p>
            <a:pPr marL="285750" indent="-109538">
              <a:lnSpc>
                <a:spcPct val="150000"/>
              </a:lnSpc>
              <a:buFont typeface="Wingdings" panose="05000000000000000000" pitchFamily="2" charset="2"/>
              <a:buChar char="§"/>
            </a:pPr>
            <a:r>
              <a:rPr lang="en-US" altLang="ko-KR" sz="1400" dirty="0" smtClean="0">
                <a:latin typeface="+mn-ea"/>
              </a:rPr>
              <a:t> AEC </a:t>
            </a:r>
            <a:r>
              <a:rPr lang="en-US" altLang="ko-KR" sz="1400" dirty="0">
                <a:latin typeface="+mn-ea"/>
              </a:rPr>
              <a:t>(Automotive Electronics </a:t>
            </a:r>
            <a:r>
              <a:rPr lang="en-US" altLang="ko-KR" sz="1400" dirty="0" smtClean="0">
                <a:latin typeface="+mn-ea"/>
              </a:rPr>
              <a:t>Council)</a:t>
            </a:r>
            <a:endParaRPr lang="en-US" altLang="ko-KR" sz="1400" dirty="0">
              <a:latin typeface="+mn-ea"/>
            </a:endParaRPr>
          </a:p>
          <a:p>
            <a:pPr lvl="1">
              <a:lnSpc>
                <a:spcPct val="150000"/>
              </a:lnSpc>
            </a:pPr>
            <a:r>
              <a:rPr lang="en-US" altLang="ko-KR" sz="1400" dirty="0" smtClean="0">
                <a:latin typeface="+mn-ea"/>
                <a:sym typeface="Wingdings" panose="05000000000000000000" pitchFamily="2" charset="2"/>
              </a:rPr>
              <a:t> </a:t>
            </a:r>
            <a:r>
              <a:rPr lang="ko-KR" altLang="en-US" sz="1400" dirty="0" smtClean="0">
                <a:latin typeface="+mn-ea"/>
              </a:rPr>
              <a:t>자동차 전자 협의회</a:t>
            </a:r>
            <a:endParaRPr lang="en-US" altLang="ko-KR" sz="1400" dirty="0" smtClean="0">
              <a:latin typeface="+mn-ea"/>
            </a:endParaRPr>
          </a:p>
          <a:p>
            <a:pPr marL="285750" indent="-109538">
              <a:lnSpc>
                <a:spcPct val="150000"/>
              </a:lnSpc>
              <a:buFont typeface="Wingdings" panose="05000000000000000000" pitchFamily="2" charset="2"/>
              <a:buChar char="§"/>
            </a:pPr>
            <a:r>
              <a:rPr lang="en-US" altLang="ko-KR" sz="1400" dirty="0" smtClean="0">
                <a:latin typeface="+mn-ea"/>
              </a:rPr>
              <a:t> MIL-STD</a:t>
            </a:r>
          </a:p>
          <a:p>
            <a:pPr lvl="1">
              <a:lnSpc>
                <a:spcPct val="150000"/>
              </a:lnSpc>
            </a:pPr>
            <a:r>
              <a:rPr lang="en-US" altLang="ko-KR" sz="1400" dirty="0" smtClean="0">
                <a:latin typeface="+mn-ea"/>
                <a:sym typeface="Wingdings" panose="05000000000000000000" pitchFamily="2" charset="2"/>
              </a:rPr>
              <a:t> </a:t>
            </a:r>
            <a:r>
              <a:rPr lang="ko-KR" altLang="en-US" sz="1400" dirty="0" smtClean="0">
                <a:latin typeface="+mn-ea"/>
                <a:sym typeface="Wingdings" panose="05000000000000000000" pitchFamily="2" charset="2"/>
              </a:rPr>
              <a:t>미 국방성 </a:t>
            </a:r>
            <a:r>
              <a:rPr lang="en-US" altLang="ko-KR" sz="1400" dirty="0" smtClean="0">
                <a:latin typeface="+mn-ea"/>
                <a:sym typeface="Wingdings" panose="05000000000000000000" pitchFamily="2" charset="2"/>
              </a:rPr>
              <a:t>Military Standard.</a:t>
            </a:r>
          </a:p>
          <a:p>
            <a:pPr marL="285750" indent="-285750">
              <a:buFont typeface="Wingdings"/>
              <a:buChar char="à"/>
            </a:pPr>
            <a:endParaRPr lang="en-US" altLang="ko-KR" sz="1600" dirty="0">
              <a:sym typeface="Wingdings" panose="05000000000000000000" pitchFamily="2" charset="2"/>
            </a:endParaRPr>
          </a:p>
          <a:p>
            <a:endParaRPr lang="en-US" altLang="ko-KR" sz="1600" dirty="0" smtClean="0"/>
          </a:p>
        </p:txBody>
      </p:sp>
    </p:spTree>
    <p:extLst>
      <p:ext uri="{BB962C8B-B14F-4D97-AF65-F5344CB8AC3E}">
        <p14:creationId xmlns:p14="http://schemas.microsoft.com/office/powerpoint/2010/main" val="1918298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a:solidFill>
                  <a:srgbClr val="0094DA"/>
                </a:solidFill>
                <a:latin typeface="맑은 고딕" panose="020B0503020000020004" pitchFamily="50" charset="-127"/>
                <a:ea typeface="맑은 고딕" panose="020B0503020000020004" pitchFamily="50" charset="-127"/>
              </a:rPr>
              <a:t>3</a:t>
            </a:r>
            <a:r>
              <a:rPr kumimoji="0" lang="en-US" altLang="ko-KR" b="1" dirty="0" smtClean="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a:solidFill>
                  <a:srgbClr val="0094DA"/>
                </a:solidFill>
                <a:latin typeface="맑은 고딕" panose="020B0503020000020004" pitchFamily="50" charset="-127"/>
                <a:ea typeface="맑은 고딕" panose="020B0503020000020004" pitchFamily="50" charset="-127"/>
              </a:rPr>
              <a:t> </a:t>
            </a:r>
            <a:r>
              <a:rPr kumimoji="0" lang="ko-KR" altLang="en-US" b="1" dirty="0" smtClean="0">
                <a:solidFill>
                  <a:srgbClr val="0094DA"/>
                </a:solidFill>
                <a:latin typeface="맑은 고딕" panose="020B0503020000020004" pitchFamily="50" charset="-127"/>
                <a:ea typeface="맑은 고딕" panose="020B0503020000020004" pitchFamily="50" charset="-127"/>
              </a:rPr>
              <a:t>적</a:t>
            </a:r>
            <a:r>
              <a:rPr kumimoji="0" lang="ko-KR" altLang="en-US" b="1" dirty="0">
                <a:solidFill>
                  <a:srgbClr val="0094DA"/>
                </a:solidFill>
                <a:latin typeface="맑은 고딕" panose="020B0503020000020004" pitchFamily="50" charset="-127"/>
                <a:ea typeface="맑은 고딕" panose="020B0503020000020004" pitchFamily="50" charset="-127"/>
              </a:rPr>
              <a:t>용</a:t>
            </a:r>
            <a:r>
              <a:rPr kumimoji="0" lang="ko-KR" altLang="en-US" b="1" dirty="0" smtClean="0">
                <a:solidFill>
                  <a:srgbClr val="0094DA"/>
                </a:solidFill>
                <a:latin typeface="맑은 고딕" panose="020B0503020000020004" pitchFamily="50" charset="-127"/>
                <a:ea typeface="맑은 고딕" panose="020B0503020000020004" pitchFamily="50" charset="-127"/>
              </a:rPr>
              <a:t> 규격</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8</a:t>
            </a:fld>
            <a:endParaRPr lang="ko-KR" altLang="en-US" sz="1050" dirty="0">
              <a:solidFill>
                <a:prstClr val="black">
                  <a:tint val="75000"/>
                </a:prstClr>
              </a:solidFill>
            </a:endParaRPr>
          </a:p>
        </p:txBody>
      </p:sp>
      <p:sp>
        <p:nvSpPr>
          <p:cNvPr id="4" name="TextBox 3"/>
          <p:cNvSpPr txBox="1"/>
          <p:nvPr/>
        </p:nvSpPr>
        <p:spPr>
          <a:xfrm>
            <a:off x="395536" y="521379"/>
            <a:ext cx="8568952" cy="4647426"/>
          </a:xfrm>
          <a:prstGeom prst="rect">
            <a:avLst/>
          </a:prstGeom>
          <a:noFill/>
        </p:spPr>
        <p:txBody>
          <a:bodyPr wrap="square" rtlCol="0">
            <a:spAutoFit/>
          </a:bodyPr>
          <a:lstStyle/>
          <a:p>
            <a:pPr lvl="0">
              <a:lnSpc>
                <a:spcPct val="150000"/>
              </a:lnSpc>
            </a:pPr>
            <a:r>
              <a:rPr lang="en-US" altLang="ko-KR" sz="1600" b="1" dirty="0" smtClean="0">
                <a:solidFill>
                  <a:schemeClr val="accent2"/>
                </a:solidFill>
                <a:latin typeface="+mn-ea"/>
              </a:rPr>
              <a:t>3.2.1. AEC </a:t>
            </a:r>
            <a:r>
              <a:rPr lang="en-US" altLang="ko-KR" sz="1600" b="1" dirty="0">
                <a:solidFill>
                  <a:schemeClr val="accent2"/>
                </a:solidFill>
                <a:latin typeface="+mn-ea"/>
              </a:rPr>
              <a:t>(Automotive Electronics </a:t>
            </a:r>
            <a:r>
              <a:rPr lang="en-US" altLang="ko-KR" sz="1600" b="1" dirty="0" smtClean="0">
                <a:solidFill>
                  <a:schemeClr val="accent2"/>
                </a:solidFill>
                <a:latin typeface="+mn-ea"/>
              </a:rPr>
              <a:t>Council)</a:t>
            </a:r>
            <a:endParaRPr lang="en-US" altLang="ko-KR" sz="1600" b="1" dirty="0">
              <a:solidFill>
                <a:schemeClr val="accent2"/>
              </a:solidFill>
              <a:latin typeface="+mn-ea"/>
            </a:endParaRPr>
          </a:p>
          <a:p>
            <a:r>
              <a:rPr lang="ko-KR" altLang="en-US" sz="1600" dirty="0" smtClean="0">
                <a:sym typeface="Wingdings" panose="05000000000000000000" pitchFamily="2" charset="2"/>
              </a:rPr>
              <a:t>자동차의 </a:t>
            </a:r>
            <a:r>
              <a:rPr lang="ko-KR" altLang="en-US" sz="1600" dirty="0">
                <a:sym typeface="Wingdings" panose="05000000000000000000" pitchFamily="2" charset="2"/>
              </a:rPr>
              <a:t>급속한 전장화를 대비하기 위해 </a:t>
            </a:r>
            <a:r>
              <a:rPr lang="en-US" altLang="ko-KR" sz="1600" dirty="0">
                <a:sym typeface="Wingdings" panose="05000000000000000000" pitchFamily="2" charset="2"/>
              </a:rPr>
              <a:t>1993</a:t>
            </a:r>
            <a:r>
              <a:rPr lang="ko-KR" altLang="en-US" sz="1600" dirty="0">
                <a:sym typeface="Wingdings" panose="05000000000000000000" pitchFamily="2" charset="2"/>
              </a:rPr>
              <a:t>년에 미국의 </a:t>
            </a:r>
            <a:r>
              <a:rPr lang="en-US" altLang="ko-KR" sz="1600" dirty="0">
                <a:sym typeface="Wingdings" panose="05000000000000000000" pitchFamily="2" charset="2"/>
              </a:rPr>
              <a:t>3</a:t>
            </a:r>
            <a:r>
              <a:rPr lang="ko-KR" altLang="en-US" sz="1600" dirty="0">
                <a:sym typeface="Wingdings" panose="05000000000000000000" pitchFamily="2" charset="2"/>
              </a:rPr>
              <a:t>대 차량 메이커인 </a:t>
            </a:r>
            <a:r>
              <a:rPr lang="en-US" altLang="ko-KR" sz="1600" dirty="0">
                <a:sym typeface="Wingdings" panose="05000000000000000000" pitchFamily="2" charset="2"/>
              </a:rPr>
              <a:t>Chrysler, Ford </a:t>
            </a:r>
            <a:endParaRPr lang="en-US" altLang="ko-KR" sz="1600" dirty="0" smtClean="0">
              <a:sym typeface="Wingdings" panose="05000000000000000000" pitchFamily="2" charset="2"/>
            </a:endParaRPr>
          </a:p>
          <a:p>
            <a:r>
              <a:rPr lang="ko-KR" altLang="en-US" sz="1600" dirty="0" smtClean="0">
                <a:sym typeface="Wingdings" panose="05000000000000000000" pitchFamily="2" charset="2"/>
              </a:rPr>
              <a:t>그리고 </a:t>
            </a:r>
            <a:r>
              <a:rPr lang="en-US" altLang="ko-KR" sz="1600" dirty="0">
                <a:sym typeface="Wingdings" panose="05000000000000000000" pitchFamily="2" charset="2"/>
              </a:rPr>
              <a:t>GM </a:t>
            </a:r>
            <a:r>
              <a:rPr lang="ko-KR" altLang="en-US" sz="1600" dirty="0">
                <a:sym typeface="Wingdings" panose="05000000000000000000" pitchFamily="2" charset="2"/>
              </a:rPr>
              <a:t>사가 </a:t>
            </a:r>
            <a:r>
              <a:rPr lang="ko-KR" altLang="en-US" sz="1600" dirty="0" smtClean="0">
                <a:sym typeface="Wingdings" panose="05000000000000000000" pitchFamily="2" charset="2"/>
              </a:rPr>
              <a:t>공동으로 </a:t>
            </a:r>
            <a:r>
              <a:rPr lang="ko-KR" altLang="en-US" sz="1600" dirty="0">
                <a:sym typeface="Wingdings" panose="05000000000000000000" pitchFamily="2" charset="2"/>
              </a:rPr>
              <a:t>자동차용 부품 검증 및 품질 시스템 표준을 수립하기 위해 설립한 </a:t>
            </a:r>
            <a:endParaRPr lang="en-US" altLang="ko-KR" sz="1600" dirty="0" smtClean="0">
              <a:sym typeface="Wingdings" panose="05000000000000000000" pitchFamily="2" charset="2"/>
            </a:endParaRPr>
          </a:p>
          <a:p>
            <a:r>
              <a:rPr lang="ko-KR" altLang="en-US" sz="1600" dirty="0" smtClean="0">
                <a:sym typeface="Wingdings" panose="05000000000000000000" pitchFamily="2" charset="2"/>
              </a:rPr>
              <a:t>조직으로 </a:t>
            </a:r>
            <a:r>
              <a:rPr lang="ko-KR" altLang="en-US" sz="1600" dirty="0">
                <a:sym typeface="Wingdings" panose="05000000000000000000" pitchFamily="2" charset="2"/>
              </a:rPr>
              <a:t>위 설립자 </a:t>
            </a:r>
            <a:r>
              <a:rPr lang="en-US" altLang="ko-KR" sz="1600" dirty="0">
                <a:sym typeface="Wingdings" panose="05000000000000000000" pitchFamily="2" charset="2"/>
              </a:rPr>
              <a:t>3</a:t>
            </a:r>
            <a:r>
              <a:rPr lang="ko-KR" altLang="en-US" sz="1600" dirty="0">
                <a:sym typeface="Wingdings" panose="05000000000000000000" pitchFamily="2" charset="2"/>
              </a:rPr>
              <a:t>개 회사를 기본으로 하고 </a:t>
            </a:r>
            <a:r>
              <a:rPr lang="en-US" altLang="ko-KR" sz="1600" dirty="0">
                <a:sym typeface="Wingdings" panose="05000000000000000000" pitchFamily="2" charset="2"/>
              </a:rPr>
              <a:t>4</a:t>
            </a:r>
            <a:r>
              <a:rPr lang="ko-KR" altLang="en-US" sz="1600" dirty="0">
                <a:sym typeface="Wingdings" panose="05000000000000000000" pitchFamily="2" charset="2"/>
              </a:rPr>
              <a:t>개의 하부 조직으로 되어 </a:t>
            </a:r>
            <a:r>
              <a:rPr lang="ko-KR" altLang="en-US" sz="1600" dirty="0" smtClean="0">
                <a:sym typeface="Wingdings" panose="05000000000000000000" pitchFamily="2" charset="2"/>
              </a:rPr>
              <a:t>있음</a:t>
            </a:r>
            <a:r>
              <a:rPr lang="en-US" altLang="ko-KR" sz="1600" dirty="0" smtClean="0">
                <a:sym typeface="Wingdings" panose="05000000000000000000" pitchFamily="2" charset="2"/>
              </a:rPr>
              <a:t>.</a:t>
            </a:r>
          </a:p>
          <a:p>
            <a:endParaRPr lang="en-US" altLang="ko-KR" sz="1600" dirty="0">
              <a:sym typeface="Wingdings" panose="05000000000000000000" pitchFamily="2" charset="2"/>
            </a:endParaRPr>
          </a:p>
          <a:p>
            <a:r>
              <a:rPr lang="en-US" altLang="ko-KR" sz="1600" dirty="0">
                <a:sym typeface="Wingdings" panose="05000000000000000000" pitchFamily="2" charset="2"/>
              </a:rPr>
              <a:t>#</a:t>
            </a:r>
            <a:r>
              <a:rPr lang="en-US" altLang="ko-KR" sz="1600" dirty="0" smtClean="0">
                <a:sym typeface="Wingdings" panose="05000000000000000000" pitchFamily="2" charset="2"/>
              </a:rPr>
              <a:t>Tier-1 : 	Sustaining </a:t>
            </a:r>
            <a:r>
              <a:rPr lang="en-US" altLang="ko-KR" sz="1600" dirty="0">
                <a:sym typeface="Wingdings" panose="05000000000000000000" pitchFamily="2" charset="2"/>
              </a:rPr>
              <a:t>members </a:t>
            </a:r>
            <a:r>
              <a:rPr lang="ko-KR" altLang="en-US" sz="1600" dirty="0">
                <a:sym typeface="Wingdings" panose="05000000000000000000" pitchFamily="2" charset="2"/>
              </a:rPr>
              <a:t>그룹</a:t>
            </a:r>
            <a:r>
              <a:rPr lang="en-US" altLang="ko-KR" sz="1600" dirty="0">
                <a:sym typeface="Wingdings" panose="05000000000000000000" pitchFamily="2" charset="2"/>
              </a:rPr>
              <a:t>, </a:t>
            </a:r>
            <a:r>
              <a:rPr lang="ko-KR" altLang="en-US" sz="1600" dirty="0">
                <a:sym typeface="Wingdings" panose="05000000000000000000" pitchFamily="2" charset="2"/>
              </a:rPr>
              <a:t>대개 </a:t>
            </a:r>
            <a:r>
              <a:rPr lang="en-US" altLang="ko-KR" sz="1600" dirty="0">
                <a:sym typeface="Wingdings" panose="05000000000000000000" pitchFamily="2" charset="2"/>
              </a:rPr>
              <a:t>Module </a:t>
            </a:r>
            <a:r>
              <a:rPr lang="ko-KR" altLang="en-US" sz="1600" dirty="0" smtClean="0">
                <a:sym typeface="Wingdings" panose="05000000000000000000" pitchFamily="2" charset="2"/>
              </a:rPr>
              <a:t>회사들이며</a:t>
            </a:r>
            <a:r>
              <a:rPr lang="en-US" altLang="ko-KR" sz="1600" dirty="0" smtClean="0">
                <a:sym typeface="Wingdings" panose="05000000000000000000" pitchFamily="2" charset="2"/>
              </a:rPr>
              <a:t>, </a:t>
            </a:r>
          </a:p>
          <a:p>
            <a:r>
              <a:rPr lang="en-US" altLang="ko-KR" sz="1600" dirty="0">
                <a:sym typeface="Wingdings" panose="05000000000000000000" pitchFamily="2" charset="2"/>
              </a:rPr>
              <a:t>	</a:t>
            </a:r>
            <a:r>
              <a:rPr lang="ko-KR" altLang="en-US" sz="1600" dirty="0" err="1" smtClean="0">
                <a:sym typeface="Wingdings" panose="05000000000000000000" pitchFamily="2" charset="2"/>
              </a:rPr>
              <a:t>현대차</a:t>
            </a:r>
            <a:r>
              <a:rPr lang="ko-KR" altLang="en-US" sz="1600" dirty="0" smtClean="0">
                <a:sym typeface="Wingdings" panose="05000000000000000000" pitchFamily="2" charset="2"/>
              </a:rPr>
              <a:t> </a:t>
            </a:r>
            <a:r>
              <a:rPr lang="ko-KR" altLang="en-US" sz="1600" dirty="0">
                <a:sym typeface="Wingdings" panose="05000000000000000000" pitchFamily="2" charset="2"/>
              </a:rPr>
              <a:t>그룹에서 </a:t>
            </a:r>
            <a:r>
              <a:rPr lang="ko-KR" altLang="en-US" sz="1600" dirty="0" err="1">
                <a:sym typeface="Wingdings" panose="05000000000000000000" pitchFamily="2" charset="2"/>
              </a:rPr>
              <a:t>모비스가</a:t>
            </a:r>
            <a:r>
              <a:rPr lang="ko-KR" altLang="en-US" sz="1600" dirty="0">
                <a:sym typeface="Wingdings" panose="05000000000000000000" pitchFamily="2" charset="2"/>
              </a:rPr>
              <a:t> </a:t>
            </a:r>
            <a:r>
              <a:rPr lang="en-US" altLang="ko-KR" sz="1600" dirty="0" smtClean="0">
                <a:sym typeface="Wingdings" panose="05000000000000000000" pitchFamily="2" charset="2"/>
              </a:rPr>
              <a:t>Tier-1</a:t>
            </a:r>
            <a:r>
              <a:rPr lang="ko-KR" altLang="en-US" sz="1600" dirty="0" smtClean="0">
                <a:sym typeface="Wingdings" panose="05000000000000000000" pitchFamily="2" charset="2"/>
              </a:rPr>
              <a:t>이라고 </a:t>
            </a:r>
            <a:r>
              <a:rPr lang="ko-KR" altLang="en-US" sz="1600" dirty="0">
                <a:sym typeface="Wingdings" panose="05000000000000000000" pitchFamily="2" charset="2"/>
              </a:rPr>
              <a:t>불리는 </a:t>
            </a:r>
            <a:r>
              <a:rPr lang="ko-KR" altLang="en-US" sz="1600" dirty="0" smtClean="0">
                <a:sym typeface="Wingdings" panose="05000000000000000000" pitchFamily="2" charset="2"/>
              </a:rPr>
              <a:t>이유</a:t>
            </a:r>
            <a:r>
              <a:rPr lang="en-US" altLang="ko-KR" sz="1600" dirty="0" smtClean="0">
                <a:sym typeface="Wingdings" panose="05000000000000000000" pitchFamily="2" charset="2"/>
              </a:rPr>
              <a:t>.</a:t>
            </a:r>
            <a:endParaRPr lang="en-US" altLang="ko-KR" sz="1600" dirty="0">
              <a:sym typeface="Wingdings" panose="05000000000000000000" pitchFamily="2" charset="2"/>
            </a:endParaRPr>
          </a:p>
          <a:p>
            <a:endParaRPr lang="en-US" altLang="ko-KR" sz="1600" dirty="0" smtClean="0">
              <a:sym typeface="Wingdings" panose="05000000000000000000" pitchFamily="2" charset="2"/>
            </a:endParaRPr>
          </a:p>
          <a:p>
            <a:r>
              <a:rPr lang="en-US" altLang="ko-KR" sz="1600" dirty="0" smtClean="0">
                <a:sym typeface="Wingdings" panose="05000000000000000000" pitchFamily="2" charset="2"/>
              </a:rPr>
              <a:t>#Tier-2</a:t>
            </a:r>
            <a:r>
              <a:rPr lang="ko-KR" altLang="en-US" sz="1600" dirty="0">
                <a:sym typeface="Wingdings" panose="05000000000000000000" pitchFamily="2" charset="2"/>
              </a:rPr>
              <a:t> </a:t>
            </a:r>
            <a:r>
              <a:rPr lang="en-US" altLang="ko-KR" sz="1600" dirty="0" smtClean="0">
                <a:sym typeface="Wingdings" panose="05000000000000000000" pitchFamily="2" charset="2"/>
              </a:rPr>
              <a:t>: 	Suppliers </a:t>
            </a:r>
            <a:r>
              <a:rPr lang="ko-KR" altLang="en-US" sz="1600" dirty="0">
                <a:sym typeface="Wingdings" panose="05000000000000000000" pitchFamily="2" charset="2"/>
              </a:rPr>
              <a:t>들의 모임이며 </a:t>
            </a:r>
            <a:r>
              <a:rPr lang="en-US" altLang="ko-KR" sz="1600" dirty="0">
                <a:sym typeface="Wingdings" panose="05000000000000000000" pitchFamily="2" charset="2"/>
              </a:rPr>
              <a:t>Technical </a:t>
            </a:r>
            <a:r>
              <a:rPr lang="en-US" altLang="ko-KR" sz="1600" dirty="0" smtClean="0">
                <a:sym typeface="Wingdings" panose="05000000000000000000" pitchFamily="2" charset="2"/>
              </a:rPr>
              <a:t>members </a:t>
            </a:r>
            <a:r>
              <a:rPr lang="ko-KR" altLang="en-US" sz="1600" dirty="0" smtClean="0">
                <a:sym typeface="Wingdings" panose="05000000000000000000" pitchFamily="2" charset="2"/>
              </a:rPr>
              <a:t>라고 불림</a:t>
            </a:r>
            <a:r>
              <a:rPr lang="en-US" altLang="ko-KR" sz="1600" dirty="0" smtClean="0">
                <a:sym typeface="Wingdings" panose="05000000000000000000" pitchFamily="2" charset="2"/>
              </a:rPr>
              <a:t>. </a:t>
            </a:r>
          </a:p>
          <a:p>
            <a:r>
              <a:rPr lang="en-US" altLang="ko-KR" sz="1600" dirty="0">
                <a:sym typeface="Wingdings" panose="05000000000000000000" pitchFamily="2" charset="2"/>
              </a:rPr>
              <a:t>	</a:t>
            </a:r>
            <a:r>
              <a:rPr lang="ko-KR" altLang="en-US" sz="1600" dirty="0" smtClean="0">
                <a:sym typeface="Wingdings" panose="05000000000000000000" pitchFamily="2" charset="2"/>
              </a:rPr>
              <a:t>주로 </a:t>
            </a:r>
            <a:r>
              <a:rPr lang="ko-KR" altLang="en-US" sz="1600" dirty="0">
                <a:sym typeface="Wingdings" panose="05000000000000000000" pitchFamily="2" charset="2"/>
              </a:rPr>
              <a:t>차량용 반도체 </a:t>
            </a:r>
            <a:r>
              <a:rPr lang="ko-KR" altLang="en-US" sz="1600" dirty="0" smtClean="0">
                <a:sym typeface="Wingdings" panose="05000000000000000000" pitchFamily="2" charset="2"/>
              </a:rPr>
              <a:t>개발사들이 </a:t>
            </a:r>
            <a:r>
              <a:rPr lang="ko-KR" altLang="en-US" sz="1600" dirty="0">
                <a:sym typeface="Wingdings" panose="05000000000000000000" pitchFamily="2" charset="2"/>
              </a:rPr>
              <a:t>여기 멤버들이며</a:t>
            </a:r>
            <a:r>
              <a:rPr lang="en-US" altLang="ko-KR" sz="1600" dirty="0">
                <a:sym typeface="Wingdings" panose="05000000000000000000" pitchFamily="2" charset="2"/>
              </a:rPr>
              <a:t>, </a:t>
            </a:r>
            <a:r>
              <a:rPr lang="ko-KR" altLang="en-US" sz="1600" dirty="0" smtClean="0">
                <a:sym typeface="Wingdings" panose="05000000000000000000" pitchFamily="2" charset="2"/>
              </a:rPr>
              <a:t>현재 </a:t>
            </a:r>
            <a:r>
              <a:rPr lang="ko-KR" altLang="en-US" sz="1600" dirty="0">
                <a:sym typeface="Wingdings" panose="05000000000000000000" pitchFamily="2" charset="2"/>
              </a:rPr>
              <a:t>약 </a:t>
            </a:r>
            <a:r>
              <a:rPr lang="en-US" altLang="ko-KR" sz="1600" dirty="0">
                <a:sym typeface="Wingdings" panose="05000000000000000000" pitchFamily="2" charset="2"/>
              </a:rPr>
              <a:t>53</a:t>
            </a:r>
            <a:r>
              <a:rPr lang="ko-KR" altLang="en-US" sz="1600" dirty="0">
                <a:sym typeface="Wingdings" panose="05000000000000000000" pitchFamily="2" charset="2"/>
              </a:rPr>
              <a:t>개사가 포함이 되어 있고</a:t>
            </a:r>
            <a:r>
              <a:rPr lang="en-US" altLang="ko-KR" sz="1600" dirty="0">
                <a:sym typeface="Wingdings" panose="05000000000000000000" pitchFamily="2" charset="2"/>
              </a:rPr>
              <a:t>, </a:t>
            </a:r>
            <a:r>
              <a:rPr lang="en-US" altLang="ko-KR" sz="1600" dirty="0" smtClean="0">
                <a:sym typeface="Wingdings" panose="05000000000000000000" pitchFamily="2" charset="2"/>
              </a:rPr>
              <a:t>	</a:t>
            </a:r>
            <a:r>
              <a:rPr lang="ko-KR" altLang="en-US" sz="1600" dirty="0" smtClean="0">
                <a:sym typeface="Wingdings" panose="05000000000000000000" pitchFamily="2" charset="2"/>
              </a:rPr>
              <a:t>한국에서는 </a:t>
            </a:r>
            <a:r>
              <a:rPr lang="ko-KR" altLang="en-US" sz="1600" dirty="0">
                <a:sym typeface="Wingdings" panose="05000000000000000000" pitchFamily="2" charset="2"/>
              </a:rPr>
              <a:t>삼성전자가 </a:t>
            </a:r>
            <a:r>
              <a:rPr lang="ko-KR" altLang="en-US" sz="1600" dirty="0" smtClean="0">
                <a:sym typeface="Wingdings" panose="05000000000000000000" pitchFamily="2" charset="2"/>
              </a:rPr>
              <a:t>포함이 </a:t>
            </a:r>
            <a:r>
              <a:rPr lang="ko-KR" altLang="en-US" sz="1600" dirty="0">
                <a:sym typeface="Wingdings" panose="05000000000000000000" pitchFamily="2" charset="2"/>
              </a:rPr>
              <a:t>되어 </a:t>
            </a:r>
            <a:r>
              <a:rPr lang="ko-KR" altLang="en-US" sz="1600" dirty="0" smtClean="0">
                <a:sym typeface="Wingdings" panose="05000000000000000000" pitchFamily="2" charset="2"/>
              </a:rPr>
              <a:t>있음</a:t>
            </a:r>
            <a:r>
              <a:rPr lang="en-US" altLang="ko-KR" sz="1600" dirty="0" smtClean="0">
                <a:sym typeface="Wingdings" panose="05000000000000000000" pitchFamily="2" charset="2"/>
              </a:rPr>
              <a:t>.</a:t>
            </a:r>
            <a:endParaRPr lang="en-US" altLang="ko-KR" sz="1600" dirty="0">
              <a:sym typeface="Wingdings" panose="05000000000000000000" pitchFamily="2" charset="2"/>
            </a:endParaRPr>
          </a:p>
          <a:p>
            <a:endParaRPr lang="en-US" altLang="ko-KR" sz="1600" dirty="0" smtClean="0">
              <a:sym typeface="Wingdings" panose="05000000000000000000" pitchFamily="2" charset="2"/>
            </a:endParaRPr>
          </a:p>
          <a:p>
            <a:r>
              <a:rPr lang="en-US" altLang="ko-KR" sz="1600" dirty="0" smtClean="0">
                <a:sym typeface="Wingdings" panose="05000000000000000000" pitchFamily="2" charset="2"/>
              </a:rPr>
              <a:t>#Tier-3 : </a:t>
            </a:r>
            <a:r>
              <a:rPr lang="ko-KR" altLang="en-US" sz="1600" dirty="0" smtClean="0">
                <a:sym typeface="Wingdings" panose="05000000000000000000" pitchFamily="2" charset="2"/>
              </a:rPr>
              <a:t> </a:t>
            </a:r>
            <a:r>
              <a:rPr lang="en-US" altLang="ko-KR" sz="1600" dirty="0" smtClean="0">
                <a:sym typeface="Wingdings" panose="05000000000000000000" pitchFamily="2" charset="2"/>
              </a:rPr>
              <a:t>	Support </a:t>
            </a:r>
            <a:r>
              <a:rPr lang="en-US" altLang="ko-KR" sz="1600" dirty="0">
                <a:sym typeface="Wingdings" panose="05000000000000000000" pitchFamily="2" charset="2"/>
              </a:rPr>
              <a:t>and services providers </a:t>
            </a:r>
            <a:r>
              <a:rPr lang="ko-KR" altLang="en-US" sz="1600" dirty="0" smtClean="0">
                <a:sym typeface="Wingdings" panose="05000000000000000000" pitchFamily="2" charset="2"/>
              </a:rPr>
              <a:t>들의 모임이며</a:t>
            </a:r>
            <a:r>
              <a:rPr lang="en-US" altLang="ko-KR" sz="1600" dirty="0" smtClean="0">
                <a:sym typeface="Wingdings" panose="05000000000000000000" pitchFamily="2" charset="2"/>
              </a:rPr>
              <a:t>, Associate members </a:t>
            </a:r>
            <a:r>
              <a:rPr lang="ko-KR" altLang="en-US" sz="1600" dirty="0" smtClean="0">
                <a:sym typeface="Wingdings" panose="05000000000000000000" pitchFamily="2" charset="2"/>
              </a:rPr>
              <a:t>로 불림</a:t>
            </a:r>
            <a:r>
              <a:rPr lang="en-US" altLang="ko-KR" sz="1600" dirty="0" smtClean="0">
                <a:sym typeface="Wingdings" panose="05000000000000000000" pitchFamily="2" charset="2"/>
              </a:rPr>
              <a:t>.</a:t>
            </a:r>
          </a:p>
          <a:p>
            <a:r>
              <a:rPr lang="en-US" altLang="ko-KR" sz="1600" dirty="0">
                <a:sym typeface="Wingdings" panose="05000000000000000000" pitchFamily="2" charset="2"/>
              </a:rPr>
              <a:t>	</a:t>
            </a:r>
            <a:r>
              <a:rPr lang="en-US" altLang="ko-KR" sz="1600" dirty="0" smtClean="0">
                <a:sym typeface="Wingdings" panose="05000000000000000000" pitchFamily="2" charset="2"/>
              </a:rPr>
              <a:t>Amkor </a:t>
            </a:r>
            <a:r>
              <a:rPr lang="ko-KR" altLang="en-US" sz="1600" dirty="0">
                <a:sym typeface="Wingdings" panose="05000000000000000000" pitchFamily="2" charset="2"/>
              </a:rPr>
              <a:t>등의 </a:t>
            </a:r>
            <a:r>
              <a:rPr lang="en-US" altLang="ko-KR" sz="1600" dirty="0">
                <a:sym typeface="Wingdings" panose="05000000000000000000" pitchFamily="2" charset="2"/>
              </a:rPr>
              <a:t>OSAT </a:t>
            </a:r>
            <a:r>
              <a:rPr lang="ko-KR" altLang="en-US" sz="1600" dirty="0" smtClean="0">
                <a:sym typeface="Wingdings" panose="05000000000000000000" pitchFamily="2" charset="2"/>
              </a:rPr>
              <a:t>그리고 </a:t>
            </a:r>
            <a:r>
              <a:rPr lang="en-US" altLang="ko-KR" sz="1600" dirty="0">
                <a:sym typeface="Wingdings" panose="05000000000000000000" pitchFamily="2" charset="2"/>
              </a:rPr>
              <a:t>TSMC, UMC, SMIC</a:t>
            </a:r>
            <a:r>
              <a:rPr lang="ko-KR" altLang="en-US" sz="1600" dirty="0">
                <a:sym typeface="Wingdings" panose="05000000000000000000" pitchFamily="2" charset="2"/>
              </a:rPr>
              <a:t>의 </a:t>
            </a:r>
            <a:r>
              <a:rPr lang="en-US" altLang="ko-KR" sz="1600" dirty="0">
                <a:sym typeface="Wingdings" panose="05000000000000000000" pitchFamily="2" charset="2"/>
              </a:rPr>
              <a:t>Foundry </a:t>
            </a:r>
            <a:r>
              <a:rPr lang="ko-KR" altLang="en-US" sz="1600" dirty="0" smtClean="0">
                <a:sym typeface="Wingdings" panose="05000000000000000000" pitchFamily="2" charset="2"/>
              </a:rPr>
              <a:t>가 속해 있음</a:t>
            </a:r>
            <a:r>
              <a:rPr lang="en-US" altLang="ko-KR" sz="1600" dirty="0" smtClean="0">
                <a:sym typeface="Wingdings" panose="05000000000000000000" pitchFamily="2" charset="2"/>
              </a:rPr>
              <a:t>.</a:t>
            </a:r>
            <a:endParaRPr lang="en-US" altLang="ko-KR" sz="1600" dirty="0">
              <a:sym typeface="Wingdings" panose="05000000000000000000" pitchFamily="2" charset="2"/>
            </a:endParaRPr>
          </a:p>
          <a:p>
            <a:endParaRPr lang="en-US" altLang="ko-KR" sz="1600" dirty="0" smtClean="0">
              <a:sym typeface="Wingdings" panose="05000000000000000000" pitchFamily="2" charset="2"/>
            </a:endParaRPr>
          </a:p>
          <a:p>
            <a:r>
              <a:rPr lang="en-US" altLang="ko-KR" sz="1600" dirty="0" smtClean="0">
                <a:sym typeface="Wingdings" panose="05000000000000000000" pitchFamily="2" charset="2"/>
              </a:rPr>
              <a:t>#Tier-4 : </a:t>
            </a:r>
            <a:r>
              <a:rPr lang="ko-KR" altLang="en-US" sz="1600" dirty="0" smtClean="0">
                <a:sym typeface="Wingdings" panose="05000000000000000000" pitchFamily="2" charset="2"/>
              </a:rPr>
              <a:t> </a:t>
            </a:r>
            <a:r>
              <a:rPr lang="en-US" altLang="ko-KR" sz="1600" dirty="0" smtClean="0">
                <a:sym typeface="Wingdings" panose="05000000000000000000" pitchFamily="2" charset="2"/>
              </a:rPr>
              <a:t>	Non-automotive </a:t>
            </a:r>
            <a:r>
              <a:rPr lang="en-US" altLang="ko-KR" sz="1600" dirty="0">
                <a:sym typeface="Wingdings" panose="05000000000000000000" pitchFamily="2" charset="2"/>
              </a:rPr>
              <a:t>users </a:t>
            </a:r>
            <a:r>
              <a:rPr lang="ko-KR" altLang="en-US" sz="1600" dirty="0" smtClean="0">
                <a:sym typeface="Wingdings" panose="05000000000000000000" pitchFamily="2" charset="2"/>
              </a:rPr>
              <a:t>그룹으로 </a:t>
            </a:r>
            <a:r>
              <a:rPr lang="en-US" altLang="ko-KR" sz="1600" dirty="0">
                <a:sym typeface="Wingdings" panose="05000000000000000000" pitchFamily="2" charset="2"/>
              </a:rPr>
              <a:t>Guest members</a:t>
            </a:r>
            <a:r>
              <a:rPr lang="ko-KR" altLang="en-US" sz="1600" dirty="0">
                <a:sym typeface="Wingdings" panose="05000000000000000000" pitchFamily="2" charset="2"/>
              </a:rPr>
              <a:t>들로 </a:t>
            </a:r>
            <a:r>
              <a:rPr lang="ko-KR" altLang="en-US" sz="1600" dirty="0" smtClean="0">
                <a:sym typeface="Wingdings" panose="05000000000000000000" pitchFamily="2" charset="2"/>
              </a:rPr>
              <a:t>이루어짐</a:t>
            </a:r>
            <a:r>
              <a:rPr lang="en-US" altLang="ko-KR" sz="1600" dirty="0" smtClean="0">
                <a:sym typeface="Wingdings" panose="05000000000000000000" pitchFamily="2" charset="2"/>
              </a:rPr>
              <a:t>.</a:t>
            </a:r>
          </a:p>
          <a:p>
            <a:r>
              <a:rPr lang="en-US" altLang="ko-KR" sz="1600" dirty="0" smtClean="0">
                <a:sym typeface="Wingdings" panose="05000000000000000000" pitchFamily="2" charset="2"/>
              </a:rPr>
              <a:t>	Aerospace corporations </a:t>
            </a:r>
            <a:r>
              <a:rPr lang="ko-KR" altLang="en-US" sz="1600" dirty="0">
                <a:sym typeface="Wingdings" panose="05000000000000000000" pitchFamily="2" charset="2"/>
              </a:rPr>
              <a:t>와 </a:t>
            </a:r>
            <a:r>
              <a:rPr lang="en-US" altLang="ko-KR" sz="1600" dirty="0">
                <a:sym typeface="Wingdings" panose="05000000000000000000" pitchFamily="2" charset="2"/>
              </a:rPr>
              <a:t>AI solutions </a:t>
            </a:r>
            <a:r>
              <a:rPr lang="ko-KR" altLang="en-US" sz="1600" dirty="0">
                <a:sym typeface="Wingdings" panose="05000000000000000000" pitchFamily="2" charset="2"/>
              </a:rPr>
              <a:t>가 </a:t>
            </a:r>
            <a:r>
              <a:rPr lang="ko-KR" altLang="en-US" sz="1600" dirty="0" smtClean="0">
                <a:sym typeface="Wingdings" panose="05000000000000000000" pitchFamily="2" charset="2"/>
              </a:rPr>
              <a:t>포함되어 있음</a:t>
            </a:r>
            <a:r>
              <a:rPr lang="en-US" altLang="ko-KR" sz="1600" dirty="0" smtClean="0">
                <a:sym typeface="Wingdings" panose="05000000000000000000" pitchFamily="2" charset="2"/>
              </a:rPr>
              <a:t>.</a:t>
            </a:r>
            <a:endParaRPr lang="en-US" altLang="ko-KR" sz="1600" dirty="0">
              <a:sym typeface="Wingdings" panose="05000000000000000000" pitchFamily="2" charset="2"/>
            </a:endParaRPr>
          </a:p>
          <a:p>
            <a:endParaRPr lang="en-US" altLang="ko-KR" sz="1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777" y="5004200"/>
            <a:ext cx="5327527" cy="1449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7812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668" y="116632"/>
            <a:ext cx="4534363"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defTabSz="957816"/>
            <a:r>
              <a:rPr kumimoji="0" lang="en-US" altLang="ko-KR" b="1" dirty="0" smtClean="0">
                <a:solidFill>
                  <a:srgbClr val="0094DA"/>
                </a:solidFill>
                <a:latin typeface="맑은 고딕" panose="020B0503020000020004" pitchFamily="50" charset="-127"/>
                <a:ea typeface="맑은 고딕" panose="020B0503020000020004" pitchFamily="50" charset="-127"/>
              </a:rPr>
              <a:t>4. </a:t>
            </a:r>
            <a:r>
              <a:rPr kumimoji="0" lang="ko-KR" altLang="en-US" b="1" dirty="0" smtClean="0">
                <a:solidFill>
                  <a:srgbClr val="0094DA"/>
                </a:solidFill>
                <a:latin typeface="맑은 고딕" panose="020B0503020000020004" pitchFamily="50" charset="-127"/>
                <a:ea typeface="맑은 고딕" panose="020B0503020000020004" pitchFamily="50" charset="-127"/>
              </a:rPr>
              <a:t>신뢰성 </a:t>
            </a:r>
            <a:r>
              <a:rPr kumimoji="0" lang="en-US" altLang="ko-KR" b="1" dirty="0" smtClean="0">
                <a:solidFill>
                  <a:srgbClr val="0094DA"/>
                </a:solidFill>
                <a:latin typeface="맑은 고딕" panose="020B0503020000020004" pitchFamily="50" charset="-127"/>
                <a:ea typeface="맑은 고딕" panose="020B0503020000020004" pitchFamily="50" charset="-127"/>
              </a:rPr>
              <a:t>TEST</a:t>
            </a:r>
            <a:r>
              <a:rPr kumimoji="0" lang="ko-KR" altLang="en-US" b="1" dirty="0" smtClean="0">
                <a:solidFill>
                  <a:srgbClr val="0094DA"/>
                </a:solidFill>
                <a:latin typeface="맑은 고딕" panose="020B0503020000020004" pitchFamily="50" charset="-127"/>
                <a:ea typeface="맑은 고딕" panose="020B0503020000020004" pitchFamily="50" charset="-127"/>
              </a:rPr>
              <a:t>의 종류</a:t>
            </a:r>
            <a:endParaRPr kumimoji="0" lang="ko-KR" altLang="en-US" b="1" dirty="0">
              <a:solidFill>
                <a:srgbClr val="FF0000"/>
              </a:solidFill>
              <a:latin typeface="맑은 고딕" panose="020B0503020000020004" pitchFamily="50" charset="-127"/>
              <a:ea typeface="맑은 고딕" panose="020B0503020000020004" pitchFamily="50" charset="-127"/>
            </a:endParaRPr>
          </a:p>
        </p:txBody>
      </p:sp>
      <p:sp>
        <p:nvSpPr>
          <p:cNvPr id="3" name="슬라이드 번호 개체 틀 2"/>
          <p:cNvSpPr>
            <a:spLocks noGrp="1"/>
          </p:cNvSpPr>
          <p:nvPr>
            <p:ph type="sldNum" sz="quarter" idx="12"/>
          </p:nvPr>
        </p:nvSpPr>
        <p:spPr/>
        <p:txBody>
          <a:bodyPr/>
          <a:lstStyle/>
          <a:p>
            <a:fld id="{DCC67810-B287-45A9-AA2A-419C69AF5977}" type="slidenum">
              <a:rPr lang="ko-KR" altLang="en-US" sz="1050" smtClean="0">
                <a:solidFill>
                  <a:prstClr val="black">
                    <a:tint val="75000"/>
                  </a:prstClr>
                </a:solidFill>
              </a:rPr>
              <a:pPr/>
              <a:t>9</a:t>
            </a:fld>
            <a:endParaRPr lang="ko-KR" altLang="en-US" sz="1050" dirty="0">
              <a:solidFill>
                <a:prstClr val="black">
                  <a:tint val="75000"/>
                </a:prst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669044"/>
            <a:ext cx="6840760" cy="56402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98957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16541</TotalTime>
  <Words>5270</Words>
  <Application>Microsoft Office PowerPoint</Application>
  <PresentationFormat>화면 슬라이드 쇼(4:3)</PresentationFormat>
  <Paragraphs>768</Paragraphs>
  <Slides>44</Slides>
  <Notes>44</Notes>
  <HiddenSlides>0</HiddenSlides>
  <MMClips>0</MMClips>
  <ScaleCrop>false</ScaleCrop>
  <HeadingPairs>
    <vt:vector size="4" baseType="variant">
      <vt:variant>
        <vt:lpstr>테마</vt:lpstr>
      </vt:variant>
      <vt:variant>
        <vt:i4>2</vt:i4>
      </vt:variant>
      <vt:variant>
        <vt:lpstr>슬라이드 제목</vt:lpstr>
      </vt:variant>
      <vt:variant>
        <vt:i4>44</vt:i4>
      </vt:variant>
    </vt:vector>
  </HeadingPairs>
  <TitlesOfParts>
    <vt:vector size="46" baseType="lpstr">
      <vt:lpstr>Office 테마</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정민수</dc:creator>
  <cp:lastModifiedBy>정민수</cp:lastModifiedBy>
  <cp:revision>228</cp:revision>
  <cp:lastPrinted>2021-03-26T11:27:37Z</cp:lastPrinted>
  <dcterms:created xsi:type="dcterms:W3CDTF">2020-12-06T04:30:55Z</dcterms:created>
  <dcterms:modified xsi:type="dcterms:W3CDTF">2021-04-22T05:27:16Z</dcterms:modified>
</cp:coreProperties>
</file>